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7" r:id="rId5"/>
    <p:sldId id="258" r:id="rId6"/>
    <p:sldId id="259" r:id="rId7"/>
    <p:sldId id="4470" r:id="rId8"/>
    <p:sldId id="328" r:id="rId9"/>
    <p:sldId id="267" r:id="rId10"/>
    <p:sldId id="297" r:id="rId11"/>
    <p:sldId id="268" r:id="rId12"/>
    <p:sldId id="4449" r:id="rId13"/>
    <p:sldId id="4454" r:id="rId14"/>
    <p:sldId id="4477" r:id="rId15"/>
    <p:sldId id="4478" r:id="rId16"/>
    <p:sldId id="4444" r:id="rId17"/>
    <p:sldId id="261" r:id="rId18"/>
    <p:sldId id="4472" r:id="rId19"/>
    <p:sldId id="4473" r:id="rId20"/>
    <p:sldId id="4474" r:id="rId21"/>
    <p:sldId id="4475" r:id="rId22"/>
    <p:sldId id="4479" r:id="rId23"/>
    <p:sldId id="4476" r:id="rId24"/>
    <p:sldId id="4443" r:id="rId25"/>
    <p:sldId id="4456" r:id="rId26"/>
    <p:sldId id="4447" r:id="rId27"/>
    <p:sldId id="4451" r:id="rId28"/>
    <p:sldId id="29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65A"/>
    <a:srgbClr val="E062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79616" autoAdjust="0"/>
  </p:normalViewPr>
  <p:slideViewPr>
    <p:cSldViewPr snapToGrid="0">
      <p:cViewPr varScale="1">
        <p:scale>
          <a:sx n="88" d="100"/>
          <a:sy n="88" d="100"/>
        </p:scale>
        <p:origin x="1470" y="84"/>
      </p:cViewPr>
      <p:guideLst/>
    </p:cSldViewPr>
  </p:slideViewPr>
  <p:notesTextViewPr>
    <p:cViewPr>
      <p:scale>
        <a:sx n="1" d="1"/>
        <a:sy n="1" d="1"/>
      </p:scale>
      <p:origin x="0" y="0"/>
    </p:cViewPr>
  </p:notesTextViewPr>
  <p:sorterViewPr>
    <p:cViewPr>
      <p:scale>
        <a:sx n="150" d="100"/>
        <a:sy n="150" d="100"/>
      </p:scale>
      <p:origin x="0" y="-394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169210-7EE9-478F-9E52-D51E7FD87D6C}" type="datetimeFigureOut">
              <a:rPr lang="en-US" smtClean="0"/>
              <a:t>12/11/2025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33B0F3-6402-41AE-8FD2-ECE1EF18A9FF}" type="slidenum">
              <a:rPr lang="en-US" smtClean="0"/>
              <a:t>‹#›</a:t>
            </a:fld>
            <a:endParaRPr lang="en-US"/>
          </a:p>
        </p:txBody>
      </p:sp>
    </p:spTree>
    <p:extLst>
      <p:ext uri="{BB962C8B-B14F-4D97-AF65-F5344CB8AC3E}">
        <p14:creationId xmlns:p14="http://schemas.microsoft.com/office/powerpoint/2010/main" val="2703279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A23A1C-787B-4583-B2B8-C48683E49763}" type="slidenum">
              <a:rPr lang="en-US" smtClean="0"/>
              <a:t>1</a:t>
            </a:fld>
            <a:endParaRPr lang="en-US"/>
          </a:p>
        </p:txBody>
      </p:sp>
    </p:spTree>
    <p:extLst>
      <p:ext uri="{BB962C8B-B14F-4D97-AF65-F5344CB8AC3E}">
        <p14:creationId xmlns:p14="http://schemas.microsoft.com/office/powerpoint/2010/main" val="22578696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30000"/>
              </a:lnSpc>
            </a:pPr>
            <a:endParaRPr lang="en-US" dirty="0"/>
          </a:p>
        </p:txBody>
      </p:sp>
      <p:sp>
        <p:nvSpPr>
          <p:cNvPr id="4" name="Slide Number Placeholder 3"/>
          <p:cNvSpPr>
            <a:spLocks noGrp="1"/>
          </p:cNvSpPr>
          <p:nvPr>
            <p:ph type="sldNum" sz="quarter" idx="5"/>
          </p:nvPr>
        </p:nvSpPr>
        <p:spPr/>
        <p:txBody>
          <a:bodyPr/>
          <a:lstStyle/>
          <a:p>
            <a:fld id="{0B0D07C1-9354-453A-A1A7-0FFCCE3CB447}" type="slidenum">
              <a:rPr lang="en-US" smtClean="0"/>
              <a:t>14</a:t>
            </a:fld>
            <a:endParaRPr lang="en-US" dirty="0"/>
          </a:p>
        </p:txBody>
      </p:sp>
    </p:spTree>
    <p:extLst>
      <p:ext uri="{BB962C8B-B14F-4D97-AF65-F5344CB8AC3E}">
        <p14:creationId xmlns:p14="http://schemas.microsoft.com/office/powerpoint/2010/main" val="4183396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15</a:t>
            </a:fld>
            <a:endParaRPr lang="en-US" dirty="0"/>
          </a:p>
        </p:txBody>
      </p:sp>
    </p:spTree>
    <p:extLst>
      <p:ext uri="{BB962C8B-B14F-4D97-AF65-F5344CB8AC3E}">
        <p14:creationId xmlns:p14="http://schemas.microsoft.com/office/powerpoint/2010/main" val="658791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16</a:t>
            </a:fld>
            <a:endParaRPr lang="en-US" dirty="0"/>
          </a:p>
        </p:txBody>
      </p:sp>
    </p:spTree>
    <p:extLst>
      <p:ext uri="{BB962C8B-B14F-4D97-AF65-F5344CB8AC3E}">
        <p14:creationId xmlns:p14="http://schemas.microsoft.com/office/powerpoint/2010/main" val="2923750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17</a:t>
            </a:fld>
            <a:endParaRPr lang="en-US" dirty="0"/>
          </a:p>
        </p:txBody>
      </p:sp>
    </p:spTree>
    <p:extLst>
      <p:ext uri="{BB962C8B-B14F-4D97-AF65-F5344CB8AC3E}">
        <p14:creationId xmlns:p14="http://schemas.microsoft.com/office/powerpoint/2010/main" val="1956847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18</a:t>
            </a:fld>
            <a:endParaRPr lang="en-US" dirty="0"/>
          </a:p>
        </p:txBody>
      </p:sp>
    </p:spTree>
    <p:extLst>
      <p:ext uri="{BB962C8B-B14F-4D97-AF65-F5344CB8AC3E}">
        <p14:creationId xmlns:p14="http://schemas.microsoft.com/office/powerpoint/2010/main" val="41110159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33B0F3-6402-41AE-8FD2-ECE1EF18A9FF}" type="slidenum">
              <a:rPr lang="en-US" smtClean="0"/>
              <a:t>19</a:t>
            </a:fld>
            <a:endParaRPr lang="en-US"/>
          </a:p>
        </p:txBody>
      </p:sp>
    </p:spTree>
    <p:extLst>
      <p:ext uri="{BB962C8B-B14F-4D97-AF65-F5344CB8AC3E}">
        <p14:creationId xmlns:p14="http://schemas.microsoft.com/office/powerpoint/2010/main" val="159447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20</a:t>
            </a:fld>
            <a:endParaRPr lang="en-US" dirty="0"/>
          </a:p>
        </p:txBody>
      </p:sp>
    </p:spTree>
    <p:extLst>
      <p:ext uri="{BB962C8B-B14F-4D97-AF65-F5344CB8AC3E}">
        <p14:creationId xmlns:p14="http://schemas.microsoft.com/office/powerpoint/2010/main" val="14579930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21</a:t>
            </a:fld>
            <a:endParaRPr lang="en-US" dirty="0"/>
          </a:p>
        </p:txBody>
      </p:sp>
    </p:spTree>
    <p:extLst>
      <p:ext uri="{BB962C8B-B14F-4D97-AF65-F5344CB8AC3E}">
        <p14:creationId xmlns:p14="http://schemas.microsoft.com/office/powerpoint/2010/main" val="34230630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22</a:t>
            </a:fld>
            <a:endParaRPr lang="en-US" dirty="0"/>
          </a:p>
        </p:txBody>
      </p:sp>
    </p:spTree>
    <p:extLst>
      <p:ext uri="{BB962C8B-B14F-4D97-AF65-F5344CB8AC3E}">
        <p14:creationId xmlns:p14="http://schemas.microsoft.com/office/powerpoint/2010/main" val="26998263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23</a:t>
            </a:fld>
            <a:endParaRPr lang="en-US" dirty="0"/>
          </a:p>
        </p:txBody>
      </p:sp>
    </p:spTree>
    <p:extLst>
      <p:ext uri="{BB962C8B-B14F-4D97-AF65-F5344CB8AC3E}">
        <p14:creationId xmlns:p14="http://schemas.microsoft.com/office/powerpoint/2010/main" val="4252307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8013" y="241300"/>
            <a:ext cx="4962525" cy="2792413"/>
          </a:xfrm>
        </p:spPr>
      </p:sp>
      <p:sp>
        <p:nvSpPr>
          <p:cNvPr id="3" name="Notes Placeholder 2"/>
          <p:cNvSpPr>
            <a:spLocks noGrp="1"/>
          </p:cNvSpPr>
          <p:nvPr>
            <p:ph type="body" idx="1"/>
          </p:nvPr>
        </p:nvSpPr>
        <p:spPr>
          <a:xfrm>
            <a:off x="695008" y="1698091"/>
            <a:ext cx="5560060" cy="7162768"/>
          </a:xfrm>
        </p:spPr>
        <p:txBody>
          <a:bodyPr/>
          <a:lstStyle/>
          <a:p>
            <a:endParaRPr lang="en-US" dirty="0"/>
          </a:p>
          <a:p>
            <a:endParaRPr lang="en-US" dirty="0"/>
          </a:p>
          <a:p>
            <a:pPr marL="173422" indent="-173422">
              <a:buFont typeface="Arial" panose="020B0604020202020204" pitchFamily="34" charset="0"/>
              <a:buChar char="•"/>
            </a:pPr>
            <a:endParaRPr lang="en-US" dirty="0"/>
          </a:p>
          <a:p>
            <a:endParaRPr lang="en-US" dirty="0"/>
          </a:p>
          <a:p>
            <a:endParaRPr lang="en-US" dirty="0"/>
          </a:p>
          <a:p>
            <a:pPr marL="635879" lvl="1" indent="-173422">
              <a:buFont typeface="Arial" panose="020B0604020202020204" pitchFamily="34" charset="0"/>
              <a:buChar char="•"/>
            </a:pPr>
            <a:endParaRPr lang="en-US" dirty="0"/>
          </a:p>
          <a:p>
            <a:pPr marL="173422" indent="-173422">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ACC6C7A-68F5-4C03-86CD-FC184CBC8D4F}" type="slidenum">
              <a:rPr lang="en-US" smtClean="0"/>
              <a:t>4</a:t>
            </a:fld>
            <a:endParaRPr lang="en-US" dirty="0"/>
          </a:p>
        </p:txBody>
      </p:sp>
    </p:spTree>
    <p:extLst>
      <p:ext uri="{BB962C8B-B14F-4D97-AF65-F5344CB8AC3E}">
        <p14:creationId xmlns:p14="http://schemas.microsoft.com/office/powerpoint/2010/main" val="20632665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24</a:t>
            </a:fld>
            <a:endParaRPr lang="en-US" dirty="0"/>
          </a:p>
        </p:txBody>
      </p:sp>
    </p:spTree>
    <p:extLst>
      <p:ext uri="{BB962C8B-B14F-4D97-AF65-F5344CB8AC3E}">
        <p14:creationId xmlns:p14="http://schemas.microsoft.com/office/powerpoint/2010/main" val="1319926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5</a:t>
            </a:fld>
            <a:endParaRPr lang="en-US" dirty="0"/>
          </a:p>
        </p:txBody>
      </p:sp>
    </p:spTree>
    <p:extLst>
      <p:ext uri="{BB962C8B-B14F-4D97-AF65-F5344CB8AC3E}">
        <p14:creationId xmlns:p14="http://schemas.microsoft.com/office/powerpoint/2010/main" val="2561032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venir Next LT Pro Demi" panose="020B0704020202020204" pitchFamily="34" charset="0"/>
            </a:endParaRPr>
          </a:p>
        </p:txBody>
      </p:sp>
      <p:sp>
        <p:nvSpPr>
          <p:cNvPr id="4" name="Slide Number Placeholder 3"/>
          <p:cNvSpPr>
            <a:spLocks noGrp="1"/>
          </p:cNvSpPr>
          <p:nvPr>
            <p:ph type="sldNum" sz="quarter" idx="5"/>
          </p:nvPr>
        </p:nvSpPr>
        <p:spPr/>
        <p:txBody>
          <a:bodyPr/>
          <a:lstStyle/>
          <a:p>
            <a:fld id="{86BBDEA2-91BC-4D92-BDCC-A622E31973FF}" type="slidenum">
              <a:rPr lang="en-US" smtClean="0"/>
              <a:t>8</a:t>
            </a:fld>
            <a:endParaRPr lang="en-US" dirty="0"/>
          </a:p>
        </p:txBody>
      </p:sp>
    </p:spTree>
    <p:extLst>
      <p:ext uri="{BB962C8B-B14F-4D97-AF65-F5344CB8AC3E}">
        <p14:creationId xmlns:p14="http://schemas.microsoft.com/office/powerpoint/2010/main" val="1060003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916">
              <a:defRPr/>
            </a:pPr>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9</a:t>
            </a:fld>
            <a:endParaRPr lang="en-US" dirty="0"/>
          </a:p>
        </p:txBody>
      </p:sp>
    </p:spTree>
    <p:extLst>
      <p:ext uri="{BB962C8B-B14F-4D97-AF65-F5344CB8AC3E}">
        <p14:creationId xmlns:p14="http://schemas.microsoft.com/office/powerpoint/2010/main" val="102913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10</a:t>
            </a:fld>
            <a:endParaRPr lang="en-US" dirty="0"/>
          </a:p>
        </p:txBody>
      </p:sp>
    </p:spTree>
    <p:extLst>
      <p:ext uri="{BB962C8B-B14F-4D97-AF65-F5344CB8AC3E}">
        <p14:creationId xmlns:p14="http://schemas.microsoft.com/office/powerpoint/2010/main" val="4192389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11</a:t>
            </a:fld>
            <a:endParaRPr lang="en-US" dirty="0"/>
          </a:p>
        </p:txBody>
      </p:sp>
    </p:spTree>
    <p:extLst>
      <p:ext uri="{BB962C8B-B14F-4D97-AF65-F5344CB8AC3E}">
        <p14:creationId xmlns:p14="http://schemas.microsoft.com/office/powerpoint/2010/main" val="2705281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12</a:t>
            </a:fld>
            <a:endParaRPr lang="en-US" dirty="0"/>
          </a:p>
        </p:txBody>
      </p:sp>
    </p:spTree>
    <p:extLst>
      <p:ext uri="{BB962C8B-B14F-4D97-AF65-F5344CB8AC3E}">
        <p14:creationId xmlns:p14="http://schemas.microsoft.com/office/powerpoint/2010/main" val="2663207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BBDEA2-91BC-4D92-BDCC-A622E31973FF}" type="slidenum">
              <a:rPr lang="en-US" smtClean="0"/>
              <a:t>13</a:t>
            </a:fld>
            <a:endParaRPr lang="en-US" dirty="0"/>
          </a:p>
        </p:txBody>
      </p:sp>
    </p:spTree>
    <p:extLst>
      <p:ext uri="{BB962C8B-B14F-4D97-AF65-F5344CB8AC3E}">
        <p14:creationId xmlns:p14="http://schemas.microsoft.com/office/powerpoint/2010/main" val="13564118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3EB30-125C-14C8-5C9B-6BDA61C8B8F1}"/>
              </a:ext>
            </a:extLst>
          </p:cNvPr>
          <p:cNvSpPr>
            <a:spLocks noGrp="1"/>
          </p:cNvSpPr>
          <p:nvPr>
            <p:ph type="ctrTitle"/>
          </p:nvPr>
        </p:nvSpPr>
        <p:spPr>
          <a:xfrm>
            <a:off x="1524000" y="2130222"/>
            <a:ext cx="9144000" cy="1298778"/>
          </a:xfrm>
        </p:spPr>
        <p:txBody>
          <a:bodyPr anchor="b"/>
          <a:lstStyle>
            <a:lvl1pPr algn="ctr">
              <a:defRPr sz="6000">
                <a:solidFill>
                  <a:srgbClr val="E06287"/>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36CCBCB-0F12-546B-5C24-235BD37C310C}"/>
              </a:ext>
            </a:extLst>
          </p:cNvPr>
          <p:cNvSpPr>
            <a:spLocks noGrp="1"/>
          </p:cNvSpPr>
          <p:nvPr>
            <p:ph type="subTitle" idx="1"/>
          </p:nvPr>
        </p:nvSpPr>
        <p:spPr>
          <a:xfrm>
            <a:off x="1524000" y="3602038"/>
            <a:ext cx="9144000" cy="1655762"/>
          </a:xfrm>
        </p:spPr>
        <p:txBody>
          <a:bodyPr/>
          <a:lstStyle>
            <a:lvl1pPr marL="0" indent="0" algn="ctr">
              <a:buNone/>
              <a:defRPr sz="2400">
                <a:solidFill>
                  <a:srgbClr val="53565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76825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680FF-FBEB-CA97-F7D2-558A1751EC5C}"/>
              </a:ext>
            </a:extLst>
          </p:cNvPr>
          <p:cNvSpPr>
            <a:spLocks noGrp="1"/>
          </p:cNvSpPr>
          <p:nvPr>
            <p:ph type="title"/>
          </p:nvPr>
        </p:nvSpPr>
        <p:spPr/>
        <p:txBody>
          <a:bodyPr/>
          <a:lstStyle>
            <a:lvl1pPr>
              <a:defRPr>
                <a:solidFill>
                  <a:srgbClr val="E06287"/>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6D8DBC-0A7A-C4AD-2064-960169C46BCA}"/>
              </a:ext>
            </a:extLst>
          </p:cNvPr>
          <p:cNvSpPr>
            <a:spLocks noGrp="1"/>
          </p:cNvSpPr>
          <p:nvPr>
            <p:ph idx="1"/>
          </p:nvPr>
        </p:nvSpPr>
        <p:spPr>
          <a:xfrm>
            <a:off x="838200" y="1825625"/>
            <a:ext cx="10515600" cy="3931363"/>
          </a:xfrm>
        </p:spPr>
        <p:txBody>
          <a:bodyPr/>
          <a:lstStyle>
            <a:lvl1pPr>
              <a:defRPr>
                <a:solidFill>
                  <a:srgbClr val="53565A"/>
                </a:solidFill>
              </a:defRPr>
            </a:lvl1pPr>
            <a:lvl2pPr>
              <a:defRPr>
                <a:solidFill>
                  <a:srgbClr val="53565A"/>
                </a:solidFill>
              </a:defRPr>
            </a:lvl2pPr>
            <a:lvl3pPr>
              <a:defRPr>
                <a:solidFill>
                  <a:srgbClr val="53565A"/>
                </a:solidFill>
              </a:defRPr>
            </a:lvl3pPr>
            <a:lvl4pPr>
              <a:defRPr>
                <a:solidFill>
                  <a:srgbClr val="53565A"/>
                </a:solidFill>
              </a:defRPr>
            </a:lvl4pPr>
            <a:lvl5pPr>
              <a:defRPr>
                <a:solidFill>
                  <a:srgbClr val="53565A"/>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1353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F05CF-C850-37B2-6B30-808F4CD7BBB3}"/>
              </a:ext>
            </a:extLst>
          </p:cNvPr>
          <p:cNvSpPr>
            <a:spLocks noGrp="1"/>
          </p:cNvSpPr>
          <p:nvPr>
            <p:ph type="title"/>
          </p:nvPr>
        </p:nvSpPr>
        <p:spPr>
          <a:xfrm>
            <a:off x="838200" y="2054970"/>
            <a:ext cx="10515600" cy="1500187"/>
          </a:xfrm>
        </p:spPr>
        <p:txBody>
          <a:bodyPr anchor="b"/>
          <a:lstStyle>
            <a:lvl1pPr algn="ctr">
              <a:defRPr sz="6000">
                <a:solidFill>
                  <a:srgbClr val="E06287"/>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4EDF30C-59B2-2E2F-589C-1B1083CA6E6F}"/>
              </a:ext>
            </a:extLst>
          </p:cNvPr>
          <p:cNvSpPr>
            <a:spLocks noGrp="1"/>
          </p:cNvSpPr>
          <p:nvPr>
            <p:ph type="body" idx="1"/>
          </p:nvPr>
        </p:nvSpPr>
        <p:spPr>
          <a:xfrm>
            <a:off x="838200" y="3768369"/>
            <a:ext cx="10515600" cy="1500187"/>
          </a:xfrm>
        </p:spPr>
        <p:txBody>
          <a:bodyPr/>
          <a:lstStyle>
            <a:lvl1pPr marL="0" indent="0" algn="ctr">
              <a:buNone/>
              <a:defRPr sz="2400">
                <a:solidFill>
                  <a:srgbClr val="53565A"/>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95048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59420-C6D5-F004-408C-8E650B300805}"/>
              </a:ext>
            </a:extLst>
          </p:cNvPr>
          <p:cNvSpPr>
            <a:spLocks noGrp="1"/>
          </p:cNvSpPr>
          <p:nvPr>
            <p:ph type="title"/>
          </p:nvPr>
        </p:nvSpPr>
        <p:spPr/>
        <p:txBody>
          <a:bodyPr/>
          <a:lstStyle>
            <a:lvl1pPr>
              <a:defRPr>
                <a:solidFill>
                  <a:srgbClr val="E06287"/>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4814141-5CEF-71FF-9405-BD74CF298279}"/>
              </a:ext>
            </a:extLst>
          </p:cNvPr>
          <p:cNvSpPr>
            <a:spLocks noGrp="1"/>
          </p:cNvSpPr>
          <p:nvPr>
            <p:ph sz="half" idx="1"/>
          </p:nvPr>
        </p:nvSpPr>
        <p:spPr>
          <a:xfrm>
            <a:off x="838200" y="1825625"/>
            <a:ext cx="5181600" cy="3931363"/>
          </a:xfrm>
        </p:spPr>
        <p:txBody>
          <a:bodyPr/>
          <a:lstStyle>
            <a:lvl1pPr>
              <a:defRPr>
                <a:solidFill>
                  <a:srgbClr val="53565A"/>
                </a:solidFill>
              </a:defRPr>
            </a:lvl1pPr>
            <a:lvl2pPr>
              <a:defRPr>
                <a:solidFill>
                  <a:srgbClr val="53565A"/>
                </a:solidFill>
              </a:defRPr>
            </a:lvl2pPr>
            <a:lvl3pPr>
              <a:defRPr>
                <a:solidFill>
                  <a:srgbClr val="53565A"/>
                </a:solidFill>
              </a:defRPr>
            </a:lvl3pPr>
            <a:lvl4pPr>
              <a:defRPr>
                <a:solidFill>
                  <a:srgbClr val="53565A"/>
                </a:solidFill>
              </a:defRPr>
            </a:lvl4pPr>
            <a:lvl5pPr>
              <a:defRPr>
                <a:solidFill>
                  <a:srgbClr val="53565A"/>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8C907EF-247C-FEDB-668A-BF7D140E0CC2}"/>
              </a:ext>
            </a:extLst>
          </p:cNvPr>
          <p:cNvSpPr>
            <a:spLocks noGrp="1"/>
          </p:cNvSpPr>
          <p:nvPr>
            <p:ph sz="half" idx="2"/>
          </p:nvPr>
        </p:nvSpPr>
        <p:spPr>
          <a:xfrm>
            <a:off x="6172200" y="1825625"/>
            <a:ext cx="5181600" cy="3931363"/>
          </a:xfrm>
        </p:spPr>
        <p:txBody>
          <a:bodyPr/>
          <a:lstStyle>
            <a:lvl1pPr>
              <a:defRPr>
                <a:solidFill>
                  <a:srgbClr val="53565A"/>
                </a:solidFill>
              </a:defRPr>
            </a:lvl1pPr>
            <a:lvl2pPr>
              <a:defRPr>
                <a:solidFill>
                  <a:srgbClr val="53565A"/>
                </a:solidFill>
              </a:defRPr>
            </a:lvl2pPr>
            <a:lvl3pPr>
              <a:defRPr>
                <a:solidFill>
                  <a:srgbClr val="53565A"/>
                </a:solidFill>
              </a:defRPr>
            </a:lvl3pPr>
            <a:lvl4pPr>
              <a:defRPr>
                <a:solidFill>
                  <a:srgbClr val="53565A"/>
                </a:solidFill>
              </a:defRPr>
            </a:lvl4pPr>
            <a:lvl5pPr>
              <a:defRPr>
                <a:solidFill>
                  <a:srgbClr val="53565A"/>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41013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F73-AB41-36FC-7772-2338D8E0D8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D546E05-7F5F-C30C-10E3-4083D3DD9611}"/>
              </a:ext>
            </a:extLst>
          </p:cNvPr>
          <p:cNvSpPr>
            <a:spLocks noGrp="1"/>
          </p:cNvSpPr>
          <p:nvPr>
            <p:ph type="body" idx="1"/>
          </p:nvPr>
        </p:nvSpPr>
        <p:spPr>
          <a:xfrm>
            <a:off x="839788" y="1681163"/>
            <a:ext cx="5157787" cy="823912"/>
          </a:xfrm>
        </p:spPr>
        <p:txBody>
          <a:bodyPr anchor="b"/>
          <a:lstStyle>
            <a:lvl1pPr marL="0" indent="0">
              <a:buNone/>
              <a:defRPr sz="2400" b="1">
                <a:solidFill>
                  <a:srgbClr val="53565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3A1064-A4D7-F995-36E4-FD36CDBDE363}"/>
              </a:ext>
            </a:extLst>
          </p:cNvPr>
          <p:cNvSpPr>
            <a:spLocks noGrp="1"/>
          </p:cNvSpPr>
          <p:nvPr>
            <p:ph sz="half" idx="2"/>
          </p:nvPr>
        </p:nvSpPr>
        <p:spPr>
          <a:xfrm>
            <a:off x="839788" y="2505075"/>
            <a:ext cx="5157787" cy="3242582"/>
          </a:xfrm>
        </p:spPr>
        <p:txBody>
          <a:bodyPr/>
          <a:lstStyle>
            <a:lvl1pPr>
              <a:defRPr>
                <a:solidFill>
                  <a:srgbClr val="53565A"/>
                </a:solidFill>
              </a:defRPr>
            </a:lvl1pPr>
            <a:lvl2pPr>
              <a:defRPr>
                <a:solidFill>
                  <a:srgbClr val="53565A"/>
                </a:solidFill>
              </a:defRPr>
            </a:lvl2pPr>
            <a:lvl3pPr>
              <a:defRPr>
                <a:solidFill>
                  <a:srgbClr val="53565A"/>
                </a:solidFill>
              </a:defRPr>
            </a:lvl3pPr>
            <a:lvl4pPr>
              <a:defRPr>
                <a:solidFill>
                  <a:srgbClr val="53565A"/>
                </a:solidFill>
              </a:defRPr>
            </a:lvl4pPr>
            <a:lvl5pPr>
              <a:defRPr>
                <a:solidFill>
                  <a:srgbClr val="53565A"/>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EC456BA-DA49-1DA9-EB10-21E4791F0524}"/>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53565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EAA4DB-0A21-1BA7-23E2-EE89E8C4611D}"/>
              </a:ext>
            </a:extLst>
          </p:cNvPr>
          <p:cNvSpPr>
            <a:spLocks noGrp="1"/>
          </p:cNvSpPr>
          <p:nvPr>
            <p:ph sz="quarter" idx="4"/>
          </p:nvPr>
        </p:nvSpPr>
        <p:spPr>
          <a:xfrm>
            <a:off x="6172200" y="2505075"/>
            <a:ext cx="5183188" cy="3242582"/>
          </a:xfrm>
        </p:spPr>
        <p:txBody>
          <a:bodyPr/>
          <a:lstStyle>
            <a:lvl1pPr>
              <a:defRPr>
                <a:solidFill>
                  <a:srgbClr val="53565A"/>
                </a:solidFill>
              </a:defRPr>
            </a:lvl1pPr>
            <a:lvl2pPr>
              <a:defRPr>
                <a:solidFill>
                  <a:srgbClr val="53565A"/>
                </a:solidFill>
              </a:defRPr>
            </a:lvl2pPr>
            <a:lvl3pPr>
              <a:defRPr>
                <a:solidFill>
                  <a:srgbClr val="53565A"/>
                </a:solidFill>
              </a:defRPr>
            </a:lvl3pPr>
            <a:lvl4pPr>
              <a:defRPr>
                <a:solidFill>
                  <a:srgbClr val="53565A"/>
                </a:solidFill>
              </a:defRPr>
            </a:lvl4pPr>
            <a:lvl5pPr>
              <a:defRPr>
                <a:solidFill>
                  <a:srgbClr val="53565A"/>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9689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EBC7D-27FC-CB74-B0F7-9780500AEEB2}"/>
              </a:ext>
            </a:extLst>
          </p:cNvPr>
          <p:cNvSpPr>
            <a:spLocks noGrp="1"/>
          </p:cNvSpPr>
          <p:nvPr>
            <p:ph type="title"/>
          </p:nvPr>
        </p:nvSpPr>
        <p:spPr>
          <a:xfrm>
            <a:off x="838200" y="2868239"/>
            <a:ext cx="10515600" cy="1121521"/>
          </a:xfrm>
        </p:spPr>
        <p:txBody>
          <a:bodyPr/>
          <a:lstStyle>
            <a:lvl1pPr algn="ctr">
              <a:defRPr/>
            </a:lvl1pPr>
          </a:lstStyle>
          <a:p>
            <a:r>
              <a:rPr lang="en-US"/>
              <a:t>Click to edit Master title style</a:t>
            </a:r>
            <a:endParaRPr lang="en-US" dirty="0"/>
          </a:p>
        </p:txBody>
      </p:sp>
    </p:spTree>
    <p:extLst>
      <p:ext uri="{BB962C8B-B14F-4D97-AF65-F5344CB8AC3E}">
        <p14:creationId xmlns:p14="http://schemas.microsoft.com/office/powerpoint/2010/main" val="1968024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36780-D7CD-5DAB-DD0E-543B43D572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46A57BD-5729-32CD-3391-07B6DE448DC6}"/>
              </a:ext>
            </a:extLst>
          </p:cNvPr>
          <p:cNvSpPr>
            <a:spLocks noGrp="1"/>
          </p:cNvSpPr>
          <p:nvPr>
            <p:ph idx="1"/>
          </p:nvPr>
        </p:nvSpPr>
        <p:spPr>
          <a:xfrm>
            <a:off x="5183188" y="987426"/>
            <a:ext cx="6172200" cy="47882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D73DCA-F99A-C55A-8A70-57B186128EF5}"/>
              </a:ext>
            </a:extLst>
          </p:cNvPr>
          <p:cNvSpPr>
            <a:spLocks noGrp="1"/>
          </p:cNvSpPr>
          <p:nvPr>
            <p:ph type="body" sz="half" idx="2"/>
          </p:nvPr>
        </p:nvSpPr>
        <p:spPr>
          <a:xfrm>
            <a:off x="839788" y="2057400"/>
            <a:ext cx="3932237" cy="3718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499187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ED43-F085-43EC-35E1-2C53DE821F8D}"/>
              </a:ext>
            </a:extLst>
          </p:cNvPr>
          <p:cNvSpPr>
            <a:spLocks noGrp="1"/>
          </p:cNvSpPr>
          <p:nvPr>
            <p:ph type="title"/>
          </p:nvPr>
        </p:nvSpPr>
        <p:spPr>
          <a:xfrm>
            <a:off x="839788" y="569167"/>
            <a:ext cx="3932237" cy="1170992"/>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073108C-BFF1-A4E9-F894-B2D6DC56425E}"/>
              </a:ext>
            </a:extLst>
          </p:cNvPr>
          <p:cNvSpPr>
            <a:spLocks noGrp="1"/>
          </p:cNvSpPr>
          <p:nvPr>
            <p:ph type="pic" idx="1"/>
          </p:nvPr>
        </p:nvSpPr>
        <p:spPr>
          <a:xfrm>
            <a:off x="5183188" y="746449"/>
            <a:ext cx="6172200" cy="478660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9490305-F62A-9CB6-DBB7-CFE48F98A893}"/>
              </a:ext>
            </a:extLst>
          </p:cNvPr>
          <p:cNvSpPr>
            <a:spLocks noGrp="1"/>
          </p:cNvSpPr>
          <p:nvPr>
            <p:ph type="body" sz="half" idx="2"/>
          </p:nvPr>
        </p:nvSpPr>
        <p:spPr>
          <a:xfrm>
            <a:off x="839788" y="1898779"/>
            <a:ext cx="3932237" cy="3475654"/>
          </a:xfrm>
        </p:spPr>
        <p:txBody>
          <a:bodyPr/>
          <a:lstStyle>
            <a:lvl1pPr marL="0" indent="0">
              <a:buNone/>
              <a:defRPr sz="1600">
                <a:solidFill>
                  <a:srgbClr val="53565A"/>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073640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0287BA-C603-D6E3-4C20-98940AF914A7}"/>
              </a:ext>
            </a:extLst>
          </p:cNvPr>
          <p:cNvSpPr>
            <a:spLocks noGrp="1"/>
          </p:cNvSpPr>
          <p:nvPr>
            <p:ph type="title"/>
          </p:nvPr>
        </p:nvSpPr>
        <p:spPr>
          <a:xfrm>
            <a:off x="838200" y="569167"/>
            <a:ext cx="10515600" cy="11215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92F04BB-D0DD-FB29-9CE5-8CC9DF36D7AA}"/>
              </a:ext>
            </a:extLst>
          </p:cNvPr>
          <p:cNvSpPr>
            <a:spLocks noGrp="1"/>
          </p:cNvSpPr>
          <p:nvPr>
            <p:ph type="body" idx="1"/>
          </p:nvPr>
        </p:nvSpPr>
        <p:spPr>
          <a:xfrm>
            <a:off x="838200" y="1825625"/>
            <a:ext cx="10515600" cy="3511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1585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Lst>
  <p:txStyles>
    <p:titleStyle>
      <a:lvl1pPr algn="l" defTabSz="914400" rtl="0" eaLnBrk="1" latinLnBrk="0" hangingPunct="1">
        <a:lnSpc>
          <a:spcPct val="90000"/>
        </a:lnSpc>
        <a:spcBef>
          <a:spcPct val="0"/>
        </a:spcBef>
        <a:buNone/>
        <a:defRPr sz="4400" kern="1200">
          <a:solidFill>
            <a:srgbClr val="E06287"/>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3565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3565A"/>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3565A"/>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3565A"/>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3565A"/>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oig.usaid.gov/node/22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oig.usaid.gov/node/22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oig.usaid.gov/node/22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vandaliahealth.ethicspoint.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hyperlink" Target="mailto:Compliance@vandaliahealth.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mailto:Myranda.Pike@vandaliahealth.org"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130222"/>
            <a:ext cx="12132733" cy="1298778"/>
          </a:xfrm>
        </p:spPr>
        <p:txBody>
          <a:bodyPr>
            <a:normAutofit/>
          </a:bodyPr>
          <a:lstStyle/>
          <a:p>
            <a:r>
              <a:rPr lang="en-US" sz="4000" b="1" dirty="0">
                <a:latin typeface="Avenir Next LT Pro Demi" panose="020B0704020202020204" pitchFamily="34" charset="0"/>
              </a:rPr>
              <a:t>2026 Annual Corporate Compliance Education</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79197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a:extLst>
              <a:ext uri="{FF2B5EF4-FFF2-40B4-BE49-F238E27FC236}">
                <a16:creationId xmlns:a16="http://schemas.microsoft.com/office/drawing/2014/main" id="{4AEC38A5-DE6E-0950-8C57-E643CEA5E315}"/>
              </a:ext>
            </a:extLst>
          </p:cNvPr>
          <p:cNvSpPr>
            <a:spLocks noGrp="1" noChangeArrowheads="1"/>
          </p:cNvSpPr>
          <p:nvPr>
            <p:ph type="title"/>
          </p:nvPr>
        </p:nvSpPr>
        <p:spPr>
          <a:xfrm>
            <a:off x="540097" y="398585"/>
            <a:ext cx="10866656" cy="1527349"/>
          </a:xfrm>
        </p:spPr>
        <p:txBody>
          <a:bodyPr>
            <a:normAutofit/>
          </a:bodyPr>
          <a:lstStyle/>
          <a:p>
            <a:pPr eaLnBrk="1" hangingPunct="1"/>
            <a:r>
              <a:rPr lang="en-US" altLang="en-US" dirty="0">
                <a:latin typeface="Avenir Next LT Pro Demi" panose="020B0704020202020204" pitchFamily="34" charset="0"/>
              </a:rPr>
              <a:t>Confidential and Business Information</a:t>
            </a:r>
          </a:p>
        </p:txBody>
      </p:sp>
      <p:sp>
        <p:nvSpPr>
          <p:cNvPr id="3" name="Content Placeholder 2">
            <a:extLst>
              <a:ext uri="{FF2B5EF4-FFF2-40B4-BE49-F238E27FC236}">
                <a16:creationId xmlns:a16="http://schemas.microsoft.com/office/drawing/2014/main" id="{41E5CDE1-B5E0-566D-DE54-55A34E9EF531}"/>
              </a:ext>
            </a:extLst>
          </p:cNvPr>
          <p:cNvSpPr>
            <a:spLocks noGrp="1"/>
          </p:cNvSpPr>
          <p:nvPr>
            <p:ph idx="1"/>
          </p:nvPr>
        </p:nvSpPr>
        <p:spPr>
          <a:xfrm>
            <a:off x="643466" y="1571625"/>
            <a:ext cx="10515600" cy="3931363"/>
          </a:xfrm>
        </p:spPr>
        <p:txBody>
          <a:bodyPr>
            <a:normAutofit/>
          </a:bodyPr>
          <a:lstStyle/>
          <a:p>
            <a:pPr>
              <a:buFont typeface="Courier New" panose="02070309020205020404" pitchFamily="49" charset="0"/>
              <a:buChar char="o"/>
            </a:pPr>
            <a:r>
              <a:rPr lang="en-US" dirty="0">
                <a:solidFill>
                  <a:schemeClr val="tx1"/>
                </a:solidFill>
              </a:rPr>
              <a:t>Intellectual property, trade secrets of the organization, and employee information are all to be held in the highest confidence </a:t>
            </a:r>
          </a:p>
          <a:p>
            <a:pPr>
              <a:buFont typeface="Courier New" panose="02070309020205020404" pitchFamily="49" charset="0"/>
              <a:buChar char="o"/>
            </a:pPr>
            <a:r>
              <a:rPr lang="en-US" dirty="0">
                <a:solidFill>
                  <a:schemeClr val="tx1"/>
                </a:solidFill>
              </a:rPr>
              <a:t>Examples of Confidential Business Information include:</a:t>
            </a:r>
          </a:p>
          <a:p>
            <a:pPr lvl="1">
              <a:buFont typeface="Courier New" panose="02070309020205020404" pitchFamily="49" charset="0"/>
              <a:buChar char="o"/>
            </a:pPr>
            <a:r>
              <a:rPr lang="en-US" dirty="0">
                <a:solidFill>
                  <a:schemeClr val="tx1"/>
                </a:solidFill>
              </a:rPr>
              <a:t>Financial Information</a:t>
            </a:r>
          </a:p>
          <a:p>
            <a:pPr lvl="1">
              <a:buFont typeface="Courier New" panose="02070309020205020404" pitchFamily="49" charset="0"/>
              <a:buChar char="o"/>
            </a:pPr>
            <a:r>
              <a:rPr lang="en-US" dirty="0">
                <a:solidFill>
                  <a:schemeClr val="tx1"/>
                </a:solidFill>
              </a:rPr>
              <a:t>Personnel Files</a:t>
            </a:r>
          </a:p>
          <a:p>
            <a:pPr lvl="1">
              <a:buFont typeface="Courier New" panose="02070309020205020404" pitchFamily="49" charset="0"/>
              <a:buChar char="o"/>
            </a:pPr>
            <a:r>
              <a:rPr lang="en-US" dirty="0">
                <a:solidFill>
                  <a:schemeClr val="tx1"/>
                </a:solidFill>
              </a:rPr>
              <a:t>Contractual Arrangements</a:t>
            </a:r>
          </a:p>
          <a:p>
            <a:pPr lvl="1">
              <a:buFont typeface="Courier New" panose="02070309020205020404" pitchFamily="49" charset="0"/>
              <a:buChar char="o"/>
            </a:pPr>
            <a:r>
              <a:rPr lang="en-US" dirty="0">
                <a:solidFill>
                  <a:schemeClr val="tx1"/>
                </a:solidFill>
              </a:rPr>
              <a:t>Marketing and Business Strategies</a:t>
            </a:r>
          </a:p>
          <a:p>
            <a:pPr>
              <a:buFont typeface="Courier New" panose="02070309020205020404" pitchFamily="49" charset="0"/>
              <a:buChar char="o"/>
            </a:pPr>
            <a:r>
              <a:rPr lang="en-US" dirty="0">
                <a:solidFill>
                  <a:schemeClr val="tx1"/>
                </a:solidFill>
              </a:rPr>
              <a:t>We only supply this information to those who have a need to know</a:t>
            </a:r>
          </a:p>
        </p:txBody>
      </p:sp>
    </p:spTree>
    <p:extLst>
      <p:ext uri="{BB962C8B-B14F-4D97-AF65-F5344CB8AC3E}">
        <p14:creationId xmlns:p14="http://schemas.microsoft.com/office/powerpoint/2010/main" val="2187184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a:extLst>
              <a:ext uri="{FF2B5EF4-FFF2-40B4-BE49-F238E27FC236}">
                <a16:creationId xmlns:a16="http://schemas.microsoft.com/office/drawing/2014/main" id="{4AEC38A5-DE6E-0950-8C57-E643CEA5E315}"/>
              </a:ext>
            </a:extLst>
          </p:cNvPr>
          <p:cNvSpPr>
            <a:spLocks noGrp="1" noChangeArrowheads="1"/>
          </p:cNvSpPr>
          <p:nvPr>
            <p:ph type="title"/>
          </p:nvPr>
        </p:nvSpPr>
        <p:spPr>
          <a:xfrm>
            <a:off x="614528" y="324154"/>
            <a:ext cx="9557632" cy="1527349"/>
          </a:xfrm>
        </p:spPr>
        <p:txBody>
          <a:bodyPr>
            <a:normAutofit/>
          </a:bodyPr>
          <a:lstStyle/>
          <a:p>
            <a:pPr eaLnBrk="1" hangingPunct="1"/>
            <a:r>
              <a:rPr lang="en-US" altLang="en-US" dirty="0">
                <a:latin typeface="Avenir Next LT Pro Demi" panose="020B0704020202020204" pitchFamily="34" charset="0"/>
              </a:rPr>
              <a:t>What is fraud, waste, and abuse?</a:t>
            </a:r>
          </a:p>
        </p:txBody>
      </p:sp>
      <p:sp>
        <p:nvSpPr>
          <p:cNvPr id="10243" name="Rectangle 1027">
            <a:extLst>
              <a:ext uri="{FF2B5EF4-FFF2-40B4-BE49-F238E27FC236}">
                <a16:creationId xmlns:a16="http://schemas.microsoft.com/office/drawing/2014/main" id="{A0034A51-4AAB-0058-2CA5-B06D8484D25E}"/>
              </a:ext>
            </a:extLst>
          </p:cNvPr>
          <p:cNvSpPr>
            <a:spLocks noGrp="1" noChangeArrowheads="1"/>
          </p:cNvSpPr>
          <p:nvPr>
            <p:ph type="body" idx="1"/>
          </p:nvPr>
        </p:nvSpPr>
        <p:spPr>
          <a:xfrm>
            <a:off x="540098" y="1601156"/>
            <a:ext cx="11304071" cy="4207974"/>
          </a:xfrm>
        </p:spPr>
        <p:txBody>
          <a:bodyPr>
            <a:normAutofit fontScale="92500" lnSpcReduction="20000"/>
          </a:bodyPr>
          <a:lstStyle/>
          <a:p>
            <a:pPr marL="0" indent="0">
              <a:buNone/>
            </a:pPr>
            <a:r>
              <a:rPr lang="en-US" sz="4000" b="1" dirty="0">
                <a:solidFill>
                  <a:schemeClr val="tx1"/>
                </a:solidFill>
              </a:rPr>
              <a:t>FRAUD</a:t>
            </a:r>
          </a:p>
          <a:p>
            <a:pPr>
              <a:buFont typeface="Courier New" panose="02070309020205020404" pitchFamily="49" charset="0"/>
              <a:buChar char="o"/>
            </a:pPr>
            <a:r>
              <a:rPr lang="en-US" sz="3000" dirty="0">
                <a:solidFill>
                  <a:schemeClr val="tx1"/>
                </a:solidFill>
              </a:rPr>
              <a:t>Fraud is the intentional misrepresentation of data for financial gain. Fraud occurs when an individual knows or should know that something is false and makes a knowing deception that could result in some unauthorized benefit to themselves or another person.</a:t>
            </a:r>
          </a:p>
          <a:p>
            <a:pPr>
              <a:buFont typeface="Courier New" panose="02070309020205020404" pitchFamily="49" charset="0"/>
              <a:buChar char="o"/>
            </a:pPr>
            <a:endParaRPr lang="en-US" sz="3000" dirty="0">
              <a:solidFill>
                <a:schemeClr val="tx1"/>
              </a:solidFill>
            </a:endParaRPr>
          </a:p>
          <a:p>
            <a:pPr>
              <a:buFont typeface="Courier New" panose="02070309020205020404" pitchFamily="49" charset="0"/>
              <a:buChar char="o"/>
            </a:pPr>
            <a:r>
              <a:rPr lang="en-US" sz="3000" dirty="0">
                <a:solidFill>
                  <a:schemeClr val="tx1"/>
                </a:solidFill>
              </a:rPr>
              <a:t>Examples of fraud: </a:t>
            </a:r>
          </a:p>
          <a:p>
            <a:pPr marL="742950" lvl="1" indent="-285750"/>
            <a:r>
              <a:rPr lang="en-US" sz="3000" dirty="0">
                <a:solidFill>
                  <a:schemeClr val="tx1"/>
                </a:solidFill>
              </a:rPr>
              <a:t>Billing for services not furnished</a:t>
            </a:r>
          </a:p>
          <a:p>
            <a:pPr marL="742950" lvl="1" indent="-285750"/>
            <a:r>
              <a:rPr lang="en-US" sz="3000" dirty="0">
                <a:solidFill>
                  <a:schemeClr val="tx1"/>
                </a:solidFill>
              </a:rPr>
              <a:t>Billing for services of a higher rate than is actually justified </a:t>
            </a:r>
          </a:p>
          <a:p>
            <a:pPr marL="742950" lvl="1" indent="-285750"/>
            <a:r>
              <a:rPr lang="en-US" sz="3000" dirty="0">
                <a:solidFill>
                  <a:schemeClr val="tx1"/>
                </a:solidFill>
              </a:rPr>
              <a:t>Paying for referrals of Federal health care beneficiaries</a:t>
            </a:r>
          </a:p>
          <a:p>
            <a:pPr marL="3657600" lvl="8" indent="0">
              <a:buNone/>
            </a:pPr>
            <a:r>
              <a:rPr lang="en-US" dirty="0">
                <a:solidFill>
                  <a:srgbClr val="000000"/>
                </a:solidFill>
                <a:highlight>
                  <a:srgbClr val="FFFFFF"/>
                </a:highlight>
              </a:rPr>
              <a:t>				</a:t>
            </a:r>
            <a:r>
              <a:rPr lang="en-US" sz="1400" dirty="0">
                <a:solidFill>
                  <a:schemeClr val="bg1"/>
                </a:solidFill>
                <a:highlight>
                  <a:srgbClr val="FFFFFF"/>
                </a:highlight>
              </a:rPr>
              <a:t>Source: </a:t>
            </a:r>
            <a:r>
              <a:rPr lang="en-US" sz="1400" dirty="0">
                <a:solidFill>
                  <a:schemeClr val="bg1"/>
                </a:solidFill>
                <a:highlight>
                  <a:srgbClr val="FFFFFF"/>
                </a:highlight>
                <a:hlinkClick r:id="rId3">
                  <a:extLst>
                    <a:ext uri="{A12FA001-AC4F-418D-AE19-62706E023703}">
                      <ahyp:hlinkClr xmlns:ahyp="http://schemas.microsoft.com/office/drawing/2018/hyperlinkcolor" val="tx"/>
                    </a:ext>
                  </a:extLst>
                </a:hlinkClick>
              </a:rPr>
              <a:t>https://gov/node/221</a:t>
            </a:r>
            <a:r>
              <a:rPr lang="en-US" sz="1400" dirty="0">
                <a:solidFill>
                  <a:schemeClr val="bg1"/>
                </a:solidFill>
                <a:highlight>
                  <a:srgbClr val="FFFFFF"/>
                </a:highlight>
              </a:rPr>
              <a:t> </a:t>
            </a:r>
            <a:endParaRPr lang="en-US" b="0" i="0" dirty="0">
              <a:solidFill>
                <a:schemeClr val="bg1"/>
              </a:solidFill>
              <a:effectLst/>
              <a:highlight>
                <a:srgbClr val="FFFFFF"/>
              </a:highlight>
            </a:endParaRPr>
          </a:p>
        </p:txBody>
      </p:sp>
    </p:spTree>
    <p:extLst>
      <p:ext uri="{BB962C8B-B14F-4D97-AF65-F5344CB8AC3E}">
        <p14:creationId xmlns:p14="http://schemas.microsoft.com/office/powerpoint/2010/main" val="2367991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a:extLst>
              <a:ext uri="{FF2B5EF4-FFF2-40B4-BE49-F238E27FC236}">
                <a16:creationId xmlns:a16="http://schemas.microsoft.com/office/drawing/2014/main" id="{4AEC38A5-DE6E-0950-8C57-E643CEA5E315}"/>
              </a:ext>
            </a:extLst>
          </p:cNvPr>
          <p:cNvSpPr>
            <a:spLocks noGrp="1" noChangeArrowheads="1"/>
          </p:cNvSpPr>
          <p:nvPr>
            <p:ph type="title"/>
          </p:nvPr>
        </p:nvSpPr>
        <p:spPr>
          <a:xfrm>
            <a:off x="614528" y="324154"/>
            <a:ext cx="9557632" cy="1527349"/>
          </a:xfrm>
        </p:spPr>
        <p:txBody>
          <a:bodyPr>
            <a:normAutofit/>
          </a:bodyPr>
          <a:lstStyle/>
          <a:p>
            <a:pPr eaLnBrk="1" hangingPunct="1"/>
            <a:r>
              <a:rPr lang="en-US" altLang="en-US" dirty="0">
                <a:latin typeface="Avenir Next LT Pro Demi" panose="020B0704020202020204" pitchFamily="34" charset="0"/>
              </a:rPr>
              <a:t>What is fraud, waste, and abuse?</a:t>
            </a:r>
          </a:p>
        </p:txBody>
      </p:sp>
      <p:sp>
        <p:nvSpPr>
          <p:cNvPr id="10243" name="Rectangle 1027">
            <a:extLst>
              <a:ext uri="{FF2B5EF4-FFF2-40B4-BE49-F238E27FC236}">
                <a16:creationId xmlns:a16="http://schemas.microsoft.com/office/drawing/2014/main" id="{A0034A51-4AAB-0058-2CA5-B06D8484D25E}"/>
              </a:ext>
            </a:extLst>
          </p:cNvPr>
          <p:cNvSpPr>
            <a:spLocks noGrp="1" noChangeArrowheads="1"/>
          </p:cNvSpPr>
          <p:nvPr>
            <p:ph type="body" idx="1"/>
          </p:nvPr>
        </p:nvSpPr>
        <p:spPr>
          <a:xfrm>
            <a:off x="540098" y="1601155"/>
            <a:ext cx="11490794" cy="4858259"/>
          </a:xfrm>
        </p:spPr>
        <p:txBody>
          <a:bodyPr>
            <a:normAutofit/>
          </a:bodyPr>
          <a:lstStyle/>
          <a:p>
            <a:pPr marL="0" indent="0">
              <a:buNone/>
            </a:pPr>
            <a:r>
              <a:rPr lang="en-US" sz="3600" b="1" dirty="0">
                <a:solidFill>
                  <a:schemeClr val="tx1"/>
                </a:solidFill>
              </a:rPr>
              <a:t>WASTE</a:t>
            </a:r>
          </a:p>
          <a:p>
            <a:pPr>
              <a:buFont typeface="Courier New" panose="02070309020205020404" pitchFamily="49" charset="0"/>
              <a:buChar char="o"/>
            </a:pPr>
            <a:r>
              <a:rPr lang="en-US" dirty="0">
                <a:solidFill>
                  <a:schemeClr val="tx1"/>
                </a:solidFill>
              </a:rPr>
              <a:t>Waste is the extravagant, careless or needless expenditure of healthcare benefits or services that results from deficient practices or decisions. </a:t>
            </a: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r>
              <a:rPr lang="en-US" dirty="0">
                <a:solidFill>
                  <a:schemeClr val="tx1"/>
                </a:solidFill>
              </a:rPr>
              <a:t>Examples of waste:</a:t>
            </a:r>
          </a:p>
          <a:p>
            <a:pPr lvl="1"/>
            <a:r>
              <a:rPr lang="en-US" sz="2800" dirty="0">
                <a:solidFill>
                  <a:schemeClr val="tx1"/>
                </a:solidFill>
              </a:rPr>
              <a:t>Over-utilization of services </a:t>
            </a:r>
          </a:p>
          <a:p>
            <a:pPr lvl="1"/>
            <a:r>
              <a:rPr lang="en-US" sz="2800" dirty="0">
                <a:solidFill>
                  <a:schemeClr val="tx1"/>
                </a:solidFill>
              </a:rPr>
              <a:t>Misuse of resources</a:t>
            </a:r>
          </a:p>
          <a:p>
            <a:pPr marL="3657600" lvl="8" indent="0">
              <a:buNone/>
            </a:pPr>
            <a:r>
              <a:rPr lang="en-US" dirty="0">
                <a:solidFill>
                  <a:srgbClr val="000000"/>
                </a:solidFill>
                <a:highlight>
                  <a:srgbClr val="FFFFFF"/>
                </a:highlight>
              </a:rPr>
              <a:t>			</a:t>
            </a:r>
            <a:r>
              <a:rPr lang="en-US" sz="1400" dirty="0">
                <a:solidFill>
                  <a:schemeClr val="bg1"/>
                </a:solidFill>
                <a:highlight>
                  <a:srgbClr val="FFFFFF"/>
                </a:highlight>
              </a:rPr>
              <a:t>Source: </a:t>
            </a:r>
            <a:r>
              <a:rPr lang="en-US" sz="1400" dirty="0">
                <a:solidFill>
                  <a:schemeClr val="bg1"/>
                </a:solidFill>
                <a:highlight>
                  <a:srgbClr val="FFFFFF"/>
                </a:highlight>
                <a:hlinkClick r:id="rId3">
                  <a:extLst>
                    <a:ext uri="{A12FA001-AC4F-418D-AE19-62706E023703}">
                      <ahyp:hlinkClr xmlns:ahyp="http://schemas.microsoft.com/office/drawing/2018/hyperlinkcolor" val="tx"/>
                    </a:ext>
                  </a:extLst>
                </a:hlinkClick>
              </a:rPr>
              <a:t>https:///node/221</a:t>
            </a:r>
            <a:r>
              <a:rPr lang="en-US" sz="1400" dirty="0">
                <a:solidFill>
                  <a:schemeClr val="bg1"/>
                </a:solidFill>
                <a:highlight>
                  <a:srgbClr val="FFFFFF"/>
                </a:highlight>
              </a:rPr>
              <a:t> </a:t>
            </a:r>
            <a:endParaRPr lang="en-US" b="0" i="0" dirty="0">
              <a:solidFill>
                <a:schemeClr val="bg1"/>
              </a:solidFill>
              <a:effectLst/>
              <a:highlight>
                <a:srgbClr val="FFFFFF"/>
              </a:highlight>
            </a:endParaRPr>
          </a:p>
        </p:txBody>
      </p:sp>
    </p:spTree>
    <p:extLst>
      <p:ext uri="{BB962C8B-B14F-4D97-AF65-F5344CB8AC3E}">
        <p14:creationId xmlns:p14="http://schemas.microsoft.com/office/powerpoint/2010/main" val="1801538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a:extLst>
              <a:ext uri="{FF2B5EF4-FFF2-40B4-BE49-F238E27FC236}">
                <a16:creationId xmlns:a16="http://schemas.microsoft.com/office/drawing/2014/main" id="{4AEC38A5-DE6E-0950-8C57-E643CEA5E315}"/>
              </a:ext>
            </a:extLst>
          </p:cNvPr>
          <p:cNvSpPr>
            <a:spLocks noGrp="1" noChangeArrowheads="1"/>
          </p:cNvSpPr>
          <p:nvPr>
            <p:ph type="title"/>
          </p:nvPr>
        </p:nvSpPr>
        <p:spPr>
          <a:xfrm>
            <a:off x="614528" y="324154"/>
            <a:ext cx="9557632" cy="1527349"/>
          </a:xfrm>
        </p:spPr>
        <p:txBody>
          <a:bodyPr>
            <a:normAutofit/>
          </a:bodyPr>
          <a:lstStyle/>
          <a:p>
            <a:pPr eaLnBrk="1" hangingPunct="1"/>
            <a:r>
              <a:rPr lang="en-US" altLang="en-US" dirty="0">
                <a:latin typeface="Avenir Next LT Pro Demi" panose="020B0704020202020204" pitchFamily="34" charset="0"/>
              </a:rPr>
              <a:t>What is fraud, waste, and abuse?</a:t>
            </a:r>
          </a:p>
        </p:txBody>
      </p:sp>
      <p:sp>
        <p:nvSpPr>
          <p:cNvPr id="10243" name="Rectangle 1027">
            <a:extLst>
              <a:ext uri="{FF2B5EF4-FFF2-40B4-BE49-F238E27FC236}">
                <a16:creationId xmlns:a16="http://schemas.microsoft.com/office/drawing/2014/main" id="{A0034A51-4AAB-0058-2CA5-B06D8484D25E}"/>
              </a:ext>
            </a:extLst>
          </p:cNvPr>
          <p:cNvSpPr>
            <a:spLocks noGrp="1" noChangeArrowheads="1"/>
          </p:cNvSpPr>
          <p:nvPr>
            <p:ph type="body" idx="1"/>
          </p:nvPr>
        </p:nvSpPr>
        <p:spPr>
          <a:xfrm>
            <a:off x="540098" y="1601155"/>
            <a:ext cx="11196495" cy="4186459"/>
          </a:xfrm>
        </p:spPr>
        <p:txBody>
          <a:bodyPr>
            <a:normAutofit lnSpcReduction="10000"/>
          </a:bodyPr>
          <a:lstStyle/>
          <a:p>
            <a:pPr marL="0" indent="0">
              <a:buNone/>
            </a:pPr>
            <a:r>
              <a:rPr lang="en-US" sz="3600" b="1" dirty="0">
                <a:solidFill>
                  <a:schemeClr val="tx1"/>
                </a:solidFill>
              </a:rPr>
              <a:t>ABUSE</a:t>
            </a:r>
          </a:p>
          <a:p>
            <a:pPr>
              <a:buFont typeface="Courier New" panose="02070309020205020404" pitchFamily="49" charset="0"/>
              <a:buChar char="o"/>
            </a:pPr>
            <a:r>
              <a:rPr lang="en-US" dirty="0">
                <a:solidFill>
                  <a:schemeClr val="tx1"/>
                </a:solidFill>
              </a:rPr>
              <a:t>Abuse involves payment or services where there was no intent to deceive or misrepresent but the outcome of poor insufficient methods results in unnecessary costs to the Medicare program.</a:t>
            </a: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r>
              <a:rPr lang="en-US" dirty="0">
                <a:solidFill>
                  <a:schemeClr val="tx1"/>
                </a:solidFill>
              </a:rPr>
              <a:t>Examples of abuse: </a:t>
            </a:r>
          </a:p>
          <a:p>
            <a:pPr marL="742950" lvl="1" indent="-285750">
              <a:buFont typeface="Arial" panose="020B0604020202020204" pitchFamily="34" charset="0"/>
              <a:buChar char="•"/>
            </a:pPr>
            <a:r>
              <a:rPr lang="en-US" sz="2800" dirty="0">
                <a:solidFill>
                  <a:schemeClr val="tx1"/>
                </a:solidFill>
              </a:rPr>
              <a:t>Providing medically unnecessary services</a:t>
            </a:r>
          </a:p>
          <a:p>
            <a:pPr marL="742950" lvl="1" indent="-285750">
              <a:buFont typeface="Arial" panose="020B0604020202020204" pitchFamily="34" charset="0"/>
              <a:buChar char="•"/>
            </a:pPr>
            <a:r>
              <a:rPr lang="en-US" sz="2800" dirty="0">
                <a:solidFill>
                  <a:schemeClr val="tx1"/>
                </a:solidFill>
              </a:rPr>
              <a:t>Charging excessively for services or supplies</a:t>
            </a:r>
          </a:p>
          <a:p>
            <a:pPr marL="742950" lvl="1" indent="-285750">
              <a:buFont typeface="Arial" panose="020B0604020202020204" pitchFamily="34" charset="0"/>
              <a:buChar char="•"/>
            </a:pPr>
            <a:r>
              <a:rPr lang="en-US" sz="2800" dirty="0">
                <a:solidFill>
                  <a:schemeClr val="tx1"/>
                </a:solidFill>
              </a:rPr>
              <a:t>Misusing codes on a claim, such as upcoding or unbundling codes</a:t>
            </a:r>
          </a:p>
          <a:p>
            <a:pPr marL="3657600" lvl="8" indent="0">
              <a:buNone/>
            </a:pPr>
            <a:r>
              <a:rPr lang="en-US" dirty="0">
                <a:solidFill>
                  <a:srgbClr val="000000"/>
                </a:solidFill>
                <a:highlight>
                  <a:srgbClr val="FFFFFF"/>
                </a:highlight>
              </a:rPr>
              <a:t>				</a:t>
            </a:r>
            <a:r>
              <a:rPr lang="en-US" sz="1400" dirty="0">
                <a:solidFill>
                  <a:schemeClr val="bg1"/>
                </a:solidFill>
                <a:highlight>
                  <a:srgbClr val="FFFFFF"/>
                </a:highlight>
              </a:rPr>
              <a:t>Source: </a:t>
            </a:r>
            <a:r>
              <a:rPr lang="en-US" sz="1400" dirty="0">
                <a:solidFill>
                  <a:schemeClr val="bg1"/>
                </a:solidFill>
                <a:highlight>
                  <a:srgbClr val="FFFFFF"/>
                </a:highlight>
                <a:hlinkClick r:id="rId3">
                  <a:extLst>
                    <a:ext uri="{A12FA001-AC4F-418D-AE19-62706E023703}">
                      <ahyp:hlinkClr xmlns:ahyp="http://schemas.microsoft.com/office/drawing/2018/hyperlinkcolor" val="tx"/>
                    </a:ext>
                  </a:extLst>
                </a:hlinkClick>
              </a:rPr>
              <a:t>https/221</a:t>
            </a:r>
            <a:r>
              <a:rPr lang="en-US" sz="1400" dirty="0">
                <a:solidFill>
                  <a:schemeClr val="bg1"/>
                </a:solidFill>
                <a:highlight>
                  <a:srgbClr val="FFFFFF"/>
                </a:highlight>
              </a:rPr>
              <a:t> </a:t>
            </a:r>
            <a:endParaRPr lang="en-US" b="0" i="0" dirty="0">
              <a:solidFill>
                <a:schemeClr val="bg1"/>
              </a:solidFill>
              <a:effectLst/>
              <a:highlight>
                <a:srgbClr val="FFFFFF"/>
              </a:highlight>
            </a:endParaRPr>
          </a:p>
        </p:txBody>
      </p:sp>
    </p:spTree>
    <p:extLst>
      <p:ext uri="{BB962C8B-B14F-4D97-AF65-F5344CB8AC3E}">
        <p14:creationId xmlns:p14="http://schemas.microsoft.com/office/powerpoint/2010/main" val="1524811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DB3E3-F0BE-552E-0213-E0C49EEFD79E}"/>
              </a:ext>
            </a:extLst>
          </p:cNvPr>
          <p:cNvSpPr>
            <a:spLocks noGrp="1"/>
          </p:cNvSpPr>
          <p:nvPr>
            <p:ph type="title"/>
          </p:nvPr>
        </p:nvSpPr>
        <p:spPr>
          <a:xfrm>
            <a:off x="668075" y="227523"/>
            <a:ext cx="10515600" cy="1121521"/>
          </a:xfrm>
        </p:spPr>
        <p:txBody>
          <a:bodyPr anchor="b">
            <a:normAutofit/>
          </a:bodyPr>
          <a:lstStyle/>
          <a:p>
            <a:r>
              <a:rPr lang="en-US" altLang="en-US" sz="4000" dirty="0">
                <a:latin typeface="Avenir Next LT Pro Demi" panose="020B0704020202020204" pitchFamily="34" charset="0"/>
              </a:rPr>
              <a:t>Potential Fraud, Waste, or Abuse Indicators</a:t>
            </a:r>
            <a:endParaRPr lang="en-US" sz="4000" dirty="0">
              <a:latin typeface="Avenir Next LT Pro Demi" panose="020B0704020202020204" pitchFamily="34" charset="0"/>
            </a:endParaRPr>
          </a:p>
        </p:txBody>
      </p:sp>
      <p:sp>
        <p:nvSpPr>
          <p:cNvPr id="3" name="Content Placeholder 2">
            <a:extLst>
              <a:ext uri="{FF2B5EF4-FFF2-40B4-BE49-F238E27FC236}">
                <a16:creationId xmlns:a16="http://schemas.microsoft.com/office/drawing/2014/main" id="{0EDE8F97-750D-6FFC-E1AD-C947A9DF9502}"/>
              </a:ext>
            </a:extLst>
          </p:cNvPr>
          <p:cNvSpPr>
            <a:spLocks noGrp="1"/>
          </p:cNvSpPr>
          <p:nvPr>
            <p:ph idx="1"/>
          </p:nvPr>
        </p:nvSpPr>
        <p:spPr>
          <a:xfrm>
            <a:off x="668072" y="1547447"/>
            <a:ext cx="10515600" cy="4209542"/>
          </a:xfrm>
        </p:spPr>
        <p:txBody>
          <a:bodyPr numCol="2" anchor="ctr">
            <a:normAutofit lnSpcReduction="10000"/>
          </a:bodyPr>
          <a:lstStyle/>
          <a:p>
            <a:pPr>
              <a:buClr>
                <a:schemeClr val="tx2"/>
              </a:buClr>
              <a:buFont typeface="Courier New" panose="02070309020205020404" pitchFamily="49" charset="0"/>
              <a:buChar char="o"/>
            </a:pPr>
            <a:r>
              <a:rPr lang="en-US" altLang="en-US" dirty="0">
                <a:solidFill>
                  <a:schemeClr val="tx1"/>
                </a:solidFill>
              </a:rPr>
              <a:t>Paying for Referrals</a:t>
            </a:r>
          </a:p>
          <a:p>
            <a:pPr>
              <a:buClr>
                <a:schemeClr val="tx2"/>
              </a:buClr>
              <a:buFont typeface="Courier New" panose="02070309020205020404" pitchFamily="49" charset="0"/>
              <a:buChar char="o"/>
            </a:pPr>
            <a:r>
              <a:rPr lang="en-US" altLang="en-US" dirty="0">
                <a:solidFill>
                  <a:schemeClr val="tx1"/>
                </a:solidFill>
              </a:rPr>
              <a:t>Embezzlement/Theft</a:t>
            </a:r>
          </a:p>
          <a:p>
            <a:pPr>
              <a:buClr>
                <a:schemeClr val="tx2"/>
              </a:buClr>
              <a:buFont typeface="Courier New" panose="02070309020205020404" pitchFamily="49" charset="0"/>
              <a:buChar char="o"/>
            </a:pPr>
            <a:r>
              <a:rPr lang="en-US" altLang="en-US" dirty="0">
                <a:solidFill>
                  <a:schemeClr val="tx1"/>
                </a:solidFill>
              </a:rPr>
              <a:t>Time, Expense, and Resource Abuses</a:t>
            </a:r>
          </a:p>
          <a:p>
            <a:pPr>
              <a:buClr>
                <a:schemeClr val="tx2"/>
              </a:buClr>
              <a:buFont typeface="Courier New" panose="02070309020205020404" pitchFamily="49" charset="0"/>
              <a:buChar char="o"/>
            </a:pPr>
            <a:r>
              <a:rPr lang="en-US" altLang="en-US" dirty="0">
                <a:solidFill>
                  <a:schemeClr val="tx1"/>
                </a:solidFill>
              </a:rPr>
              <a:t>Conflicts of Interest</a:t>
            </a:r>
          </a:p>
          <a:p>
            <a:pPr>
              <a:buClr>
                <a:schemeClr val="tx2"/>
              </a:buClr>
              <a:buFont typeface="Courier New" panose="02070309020205020404" pitchFamily="49" charset="0"/>
              <a:buChar char="o"/>
            </a:pPr>
            <a:r>
              <a:rPr lang="en-US" altLang="en-US" dirty="0">
                <a:solidFill>
                  <a:schemeClr val="tx1"/>
                </a:solidFill>
              </a:rPr>
              <a:t>Kickbacks</a:t>
            </a:r>
          </a:p>
          <a:p>
            <a:pPr>
              <a:buClr>
                <a:schemeClr val="tx2"/>
              </a:buClr>
              <a:buFont typeface="Courier New" panose="02070309020205020404" pitchFamily="49" charset="0"/>
              <a:buChar char="o"/>
            </a:pPr>
            <a:r>
              <a:rPr lang="en-US" altLang="en-US" dirty="0">
                <a:solidFill>
                  <a:schemeClr val="tx1"/>
                </a:solidFill>
              </a:rPr>
              <a:t>Billing for services not rendered</a:t>
            </a:r>
          </a:p>
          <a:p>
            <a:pPr>
              <a:buClr>
                <a:schemeClr val="tx2"/>
              </a:buClr>
              <a:buFont typeface="Courier New" panose="02070309020205020404" pitchFamily="49" charset="0"/>
              <a:buChar char="o"/>
            </a:pPr>
            <a:r>
              <a:rPr lang="en-US" altLang="en-US" dirty="0">
                <a:solidFill>
                  <a:schemeClr val="tx1"/>
                </a:solidFill>
              </a:rPr>
              <a:t>Over Coding</a:t>
            </a:r>
          </a:p>
          <a:p>
            <a:pPr>
              <a:buClr>
                <a:schemeClr val="tx2"/>
              </a:buClr>
              <a:buFont typeface="Courier New" panose="02070309020205020404" pitchFamily="49" charset="0"/>
              <a:buChar char="o"/>
            </a:pPr>
            <a:r>
              <a:rPr lang="en-US" altLang="en-US" dirty="0">
                <a:solidFill>
                  <a:schemeClr val="tx1"/>
                </a:solidFill>
              </a:rPr>
              <a:t>Duplicate Claim Submission</a:t>
            </a:r>
          </a:p>
          <a:p>
            <a:pPr>
              <a:buClr>
                <a:schemeClr val="tx2"/>
              </a:buClr>
              <a:buFont typeface="Courier New" panose="02070309020205020404" pitchFamily="49" charset="0"/>
              <a:buChar char="o"/>
            </a:pPr>
            <a:r>
              <a:rPr lang="en-US" altLang="en-US" dirty="0">
                <a:solidFill>
                  <a:schemeClr val="tx1"/>
                </a:solidFill>
              </a:rPr>
              <a:t>Falsification of Documents</a:t>
            </a:r>
          </a:p>
          <a:p>
            <a:pPr>
              <a:buClr>
                <a:schemeClr val="tx2"/>
              </a:buClr>
              <a:buFont typeface="Courier New" panose="02070309020205020404" pitchFamily="49" charset="0"/>
              <a:buChar char="o"/>
            </a:pPr>
            <a:r>
              <a:rPr lang="en-US" altLang="en-US" dirty="0">
                <a:solidFill>
                  <a:schemeClr val="tx1"/>
                </a:solidFill>
              </a:rPr>
              <a:t>Services provided by unqualified individual</a:t>
            </a:r>
          </a:p>
          <a:p>
            <a:pPr>
              <a:buClr>
                <a:schemeClr val="tx2"/>
              </a:buClr>
              <a:buFont typeface="Courier New" panose="02070309020205020404" pitchFamily="49" charset="0"/>
              <a:buChar char="o"/>
            </a:pPr>
            <a:r>
              <a:rPr lang="en-US" altLang="en-US" dirty="0">
                <a:solidFill>
                  <a:schemeClr val="tx1"/>
                </a:solidFill>
              </a:rPr>
              <a:t>Identity Theft</a:t>
            </a:r>
          </a:p>
          <a:p>
            <a:pPr>
              <a:buClr>
                <a:schemeClr val="tx2"/>
              </a:buClr>
              <a:buFont typeface="Courier New" panose="02070309020205020404" pitchFamily="49" charset="0"/>
              <a:buChar char="o"/>
            </a:pPr>
            <a:r>
              <a:rPr lang="en-US" altLang="en-US" dirty="0">
                <a:solidFill>
                  <a:schemeClr val="tx1"/>
                </a:solidFill>
              </a:rPr>
              <a:t>Unnecessary Treatments</a:t>
            </a:r>
          </a:p>
          <a:p>
            <a:pPr marL="0" indent="0">
              <a:buClr>
                <a:schemeClr val="tx2"/>
              </a:buClr>
              <a:buNone/>
            </a:pPr>
            <a:endParaRPr lang="en-US" altLang="en-US" dirty="0">
              <a:solidFill>
                <a:schemeClr val="tx1"/>
              </a:solidFill>
            </a:endParaRPr>
          </a:p>
          <a:p>
            <a:pPr marL="0" indent="0">
              <a:buClr>
                <a:schemeClr val="tx2"/>
              </a:buClr>
              <a:buNone/>
            </a:pPr>
            <a:endParaRPr lang="en-US" altLang="en-US" dirty="0">
              <a:solidFill>
                <a:schemeClr val="tx1"/>
              </a:solidFill>
            </a:endParaRPr>
          </a:p>
          <a:p>
            <a:endParaRPr lang="en-US" sz="3100" dirty="0"/>
          </a:p>
        </p:txBody>
      </p:sp>
    </p:spTree>
    <p:extLst>
      <p:ext uri="{BB962C8B-B14F-4D97-AF65-F5344CB8AC3E}">
        <p14:creationId xmlns:p14="http://schemas.microsoft.com/office/powerpoint/2010/main" val="2191643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a:extLst>
              <a:ext uri="{FF2B5EF4-FFF2-40B4-BE49-F238E27FC236}">
                <a16:creationId xmlns:a16="http://schemas.microsoft.com/office/drawing/2014/main" id="{E9A17AE4-8CCC-AF66-189B-6569D4226B86}"/>
              </a:ext>
            </a:extLst>
          </p:cNvPr>
          <p:cNvSpPr>
            <a:spLocks noGrp="1" noChangeArrowheads="1"/>
          </p:cNvSpPr>
          <p:nvPr>
            <p:ph type="title"/>
          </p:nvPr>
        </p:nvSpPr>
        <p:spPr>
          <a:xfrm>
            <a:off x="615745" y="578075"/>
            <a:ext cx="10783532" cy="843117"/>
          </a:xfrm>
        </p:spPr>
        <p:txBody>
          <a:bodyPr>
            <a:normAutofit fontScale="90000"/>
          </a:bodyPr>
          <a:lstStyle/>
          <a:p>
            <a:pPr eaLnBrk="1" hangingPunct="1"/>
            <a:r>
              <a:rPr lang="en-US" altLang="en-US" sz="4900" dirty="0">
                <a:latin typeface="Avenir Next LT Pro Demi" panose="020B0704020202020204" pitchFamily="34" charset="0"/>
              </a:rPr>
              <a:t>Conflict of Interest &amp; Improper Influence </a:t>
            </a:r>
            <a:endParaRPr lang="en-US" altLang="en-US" dirty="0">
              <a:latin typeface="Avenir Next LT Pro Demi" panose="020B0704020202020204" pitchFamily="34" charset="0"/>
            </a:endParaRPr>
          </a:p>
        </p:txBody>
      </p:sp>
      <p:sp>
        <p:nvSpPr>
          <p:cNvPr id="14339" name="Rectangle 1027">
            <a:extLst>
              <a:ext uri="{FF2B5EF4-FFF2-40B4-BE49-F238E27FC236}">
                <a16:creationId xmlns:a16="http://schemas.microsoft.com/office/drawing/2014/main" id="{FA28BE28-98AB-C612-0596-FDE20D668484}"/>
              </a:ext>
            </a:extLst>
          </p:cNvPr>
          <p:cNvSpPr>
            <a:spLocks noGrp="1" noChangeArrowheads="1"/>
          </p:cNvSpPr>
          <p:nvPr>
            <p:ph type="body" idx="1"/>
          </p:nvPr>
        </p:nvSpPr>
        <p:spPr>
          <a:xfrm>
            <a:off x="615745" y="1421191"/>
            <a:ext cx="10960510" cy="4447045"/>
          </a:xfrm>
        </p:spPr>
        <p:txBody>
          <a:bodyPr/>
          <a:lstStyle/>
          <a:p>
            <a:pPr eaLnBrk="1" hangingPunct="1">
              <a:buFont typeface="Courier New" panose="02070309020205020404" pitchFamily="49" charset="0"/>
              <a:buChar char="o"/>
            </a:pPr>
            <a:r>
              <a:rPr lang="en-US" altLang="en-US" sz="3000" dirty="0">
                <a:solidFill>
                  <a:schemeClr val="tx1"/>
                </a:solidFill>
              </a:rPr>
              <a:t>All employees, physicians, and trustees must disclose any actual or potential conflicts of interest.</a:t>
            </a:r>
          </a:p>
          <a:p>
            <a:pPr lvl="1">
              <a:buFont typeface="Courier New" panose="02070309020205020404" pitchFamily="49" charset="0"/>
              <a:buChar char="o"/>
            </a:pPr>
            <a:r>
              <a:rPr lang="en-US" altLang="en-US" sz="2600" dirty="0">
                <a:solidFill>
                  <a:schemeClr val="tx1"/>
                </a:solidFill>
              </a:rPr>
              <a:t>A conflict of interest – A conflict between private interests (such as family, friendship, or business interests) and one’s official responsibility to Vandalia Health </a:t>
            </a:r>
          </a:p>
        </p:txBody>
      </p:sp>
      <p:sp>
        <p:nvSpPr>
          <p:cNvPr id="2" name="Rectangle 1027">
            <a:extLst>
              <a:ext uri="{FF2B5EF4-FFF2-40B4-BE49-F238E27FC236}">
                <a16:creationId xmlns:a16="http://schemas.microsoft.com/office/drawing/2014/main" id="{2D05BA59-80FB-563D-6026-1CA382D71094}"/>
              </a:ext>
            </a:extLst>
          </p:cNvPr>
          <p:cNvSpPr txBox="1">
            <a:spLocks noChangeArrowheads="1"/>
          </p:cNvSpPr>
          <p:nvPr/>
        </p:nvSpPr>
        <p:spPr>
          <a:xfrm>
            <a:off x="615745" y="3144203"/>
            <a:ext cx="11478702" cy="2724033"/>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3565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3565A"/>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3565A"/>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3565A"/>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3565A"/>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endParaRPr lang="en-US" altLang="en-US" sz="3200" dirty="0">
              <a:solidFill>
                <a:schemeClr val="tx1"/>
              </a:solidFill>
            </a:endParaRPr>
          </a:p>
          <a:p>
            <a:pPr>
              <a:buFont typeface="Courier New" panose="02070309020205020404" pitchFamily="49" charset="0"/>
              <a:buChar char="o"/>
            </a:pPr>
            <a:r>
              <a:rPr lang="en-US" sz="3000" kern="0" dirty="0">
                <a:solidFill>
                  <a:schemeClr val="tx1"/>
                </a:solidFill>
                <a:effectLst/>
                <a:latin typeface="Calibri" panose="020F0502020204030204" pitchFamily="34" charset="0"/>
                <a:ea typeface="Calibri" panose="020F0502020204030204" pitchFamily="34" charset="0"/>
              </a:rPr>
              <a:t>Examples of potential conflicts of interest include:</a:t>
            </a:r>
          </a:p>
          <a:p>
            <a:pPr lvl="1">
              <a:buFont typeface="Courier New" panose="02070309020205020404" pitchFamily="49" charset="0"/>
              <a:buChar char="o"/>
            </a:pPr>
            <a:r>
              <a:rPr lang="en-US" sz="2600" kern="0" dirty="0">
                <a:solidFill>
                  <a:schemeClr val="tx1"/>
                </a:solidFill>
                <a:effectLst/>
                <a:latin typeface="Calibri" panose="020F0502020204030204" pitchFamily="34" charset="0"/>
                <a:ea typeface="Calibri" panose="020F0502020204030204" pitchFamily="34" charset="0"/>
              </a:rPr>
              <a:t>direct reporting relationships with family members</a:t>
            </a:r>
          </a:p>
          <a:p>
            <a:pPr lvl="1">
              <a:buFont typeface="Courier New" panose="02070309020205020404" pitchFamily="49" charset="0"/>
              <a:buChar char="o"/>
            </a:pPr>
            <a:r>
              <a:rPr lang="en-US" sz="2600" kern="0" dirty="0">
                <a:solidFill>
                  <a:schemeClr val="tx1"/>
                </a:solidFill>
                <a:effectLst/>
                <a:latin typeface="Calibri" panose="020F0502020204030204" pitchFamily="34" charset="0"/>
                <a:ea typeface="Calibri" panose="020F0502020204030204" pitchFamily="34" charset="0"/>
              </a:rPr>
              <a:t>consulting arrangements with pharmaceutical or device manufacturers</a:t>
            </a:r>
          </a:p>
          <a:p>
            <a:pPr lvl="1">
              <a:buFont typeface="Courier New" panose="02070309020205020404" pitchFamily="49" charset="0"/>
              <a:buChar char="o"/>
            </a:pPr>
            <a:r>
              <a:rPr lang="en-US" sz="2600" kern="0" dirty="0">
                <a:solidFill>
                  <a:schemeClr val="tx1"/>
                </a:solidFill>
                <a:effectLst/>
                <a:latin typeface="Calibri" panose="020F0502020204030204" pitchFamily="34" charset="0"/>
                <a:ea typeface="Calibri" panose="020F0502020204030204" pitchFamily="34" charset="0"/>
              </a:rPr>
              <a:t>holding leadership positions at a competing organization</a:t>
            </a:r>
          </a:p>
          <a:p>
            <a:pPr lvl="1">
              <a:buFont typeface="Courier New" panose="02070309020205020404" pitchFamily="49" charset="0"/>
              <a:buChar char="o"/>
            </a:pPr>
            <a:r>
              <a:rPr lang="en-US" sz="2600" kern="0" dirty="0">
                <a:solidFill>
                  <a:schemeClr val="tx1"/>
                </a:solidFill>
                <a:effectLst/>
                <a:latin typeface="Calibri" panose="020F0502020204030204" pitchFamily="34" charset="0"/>
                <a:ea typeface="Calibri" panose="020F0502020204030204" pitchFamily="34" charset="0"/>
              </a:rPr>
              <a:t>contracting on behalf of the organization with a family member or their business</a:t>
            </a:r>
            <a:br>
              <a:rPr lang="en-US" sz="2600" kern="0" dirty="0">
                <a:solidFill>
                  <a:schemeClr val="tx1"/>
                </a:solidFill>
                <a:effectLst/>
                <a:latin typeface="Calibri" panose="020F0502020204030204" pitchFamily="34" charset="0"/>
                <a:ea typeface="Calibri" panose="020F0502020204030204" pitchFamily="34" charset="0"/>
              </a:rPr>
            </a:br>
            <a:endParaRPr lang="en-US" sz="2600" kern="0" dirty="0">
              <a:solidFill>
                <a:schemeClr val="tx1"/>
              </a:solidFill>
              <a:effectLst/>
              <a:latin typeface="Calibri" panose="020F0502020204030204" pitchFamily="34" charset="0"/>
              <a:ea typeface="Calibri" panose="020F0502020204030204" pitchFamily="34" charset="0"/>
            </a:endParaRPr>
          </a:p>
          <a:p>
            <a:pPr>
              <a:buFont typeface="Courier New" panose="02070309020205020404" pitchFamily="49" charset="0"/>
              <a:buChar char="o"/>
            </a:pPr>
            <a:r>
              <a:rPr lang="en-US" sz="3000" kern="0" dirty="0">
                <a:solidFill>
                  <a:schemeClr val="tx1"/>
                </a:solidFill>
                <a:latin typeface="Calibri" panose="020F0502020204030204" pitchFamily="34" charset="0"/>
                <a:ea typeface="Calibri" panose="020F0502020204030204" pitchFamily="34" charset="0"/>
              </a:rPr>
              <a:t>Most conflicts can be managed but disclosure is vital!</a:t>
            </a:r>
            <a:r>
              <a:rPr lang="en-US" sz="3000" kern="0" dirty="0">
                <a:solidFill>
                  <a:schemeClr val="tx1"/>
                </a:solidFill>
                <a:effectLst/>
                <a:latin typeface="Calibri" panose="020F0502020204030204" pitchFamily="34" charset="0"/>
                <a:ea typeface="Calibri" panose="020F0502020204030204" pitchFamily="34" charset="0"/>
              </a:rPr>
              <a:t> </a:t>
            </a:r>
            <a:endParaRPr lang="en-US" altLang="en-US" sz="2600" dirty="0">
              <a:solidFill>
                <a:schemeClr val="tx1"/>
              </a:solidFill>
            </a:endParaRPr>
          </a:p>
        </p:txBody>
      </p:sp>
    </p:spTree>
    <p:extLst>
      <p:ext uri="{BB962C8B-B14F-4D97-AF65-F5344CB8AC3E}">
        <p14:creationId xmlns:p14="http://schemas.microsoft.com/office/powerpoint/2010/main" val="1368588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00D9DA3-44EB-156B-8546-1CE142D76126}"/>
              </a:ext>
            </a:extLst>
          </p:cNvPr>
          <p:cNvSpPr>
            <a:spLocks noGrp="1" noChangeArrowheads="1"/>
          </p:cNvSpPr>
          <p:nvPr>
            <p:ph type="title"/>
          </p:nvPr>
        </p:nvSpPr>
        <p:spPr>
          <a:xfrm>
            <a:off x="715986" y="431516"/>
            <a:ext cx="10515600" cy="1121521"/>
          </a:xfrm>
        </p:spPr>
        <p:txBody>
          <a:bodyPr>
            <a:normAutofit/>
          </a:bodyPr>
          <a:lstStyle/>
          <a:p>
            <a:pPr eaLnBrk="1" hangingPunct="1"/>
            <a:r>
              <a:rPr lang="en-US" altLang="en-US" dirty="0">
                <a:latin typeface="Avenir Next LT Pro Demi" panose="020B0704020202020204" pitchFamily="34" charset="0"/>
              </a:rPr>
              <a:t>Use of Company Resources</a:t>
            </a:r>
          </a:p>
        </p:txBody>
      </p:sp>
      <p:sp>
        <p:nvSpPr>
          <p:cNvPr id="3" name="TextBox 2">
            <a:extLst>
              <a:ext uri="{FF2B5EF4-FFF2-40B4-BE49-F238E27FC236}">
                <a16:creationId xmlns:a16="http://schemas.microsoft.com/office/drawing/2014/main" id="{5B688184-E1C1-53D8-96B6-BBA9B5C1075F}"/>
              </a:ext>
            </a:extLst>
          </p:cNvPr>
          <p:cNvSpPr txBox="1"/>
          <p:nvPr/>
        </p:nvSpPr>
        <p:spPr>
          <a:xfrm>
            <a:off x="641555" y="899511"/>
            <a:ext cx="10679450" cy="3970318"/>
          </a:xfrm>
          <a:prstGeom prst="rect">
            <a:avLst/>
          </a:prstGeom>
          <a:noFill/>
        </p:spPr>
        <p:txBody>
          <a:bodyPr wrap="square">
            <a:spAutoFit/>
          </a:bodyPr>
          <a:lstStyle/>
          <a:p>
            <a:pPr eaLnBrk="1" hangingPunct="1">
              <a:buFontTx/>
              <a:buNone/>
            </a:pPr>
            <a:endParaRPr lang="en-US" sz="3200" dirty="0"/>
          </a:p>
          <a:p>
            <a:pPr marL="457200" indent="-457200" eaLnBrk="1" hangingPunct="1">
              <a:buFont typeface="Courier New" panose="02070309020205020404" pitchFamily="49" charset="0"/>
              <a:buChar char="o"/>
            </a:pPr>
            <a:r>
              <a:rPr lang="en-US" sz="3200" dirty="0"/>
              <a:t>Company facilities, supplies, and equipment may not be used for personal activities, ensuring these resources are in good condition and equipment is stored safely</a:t>
            </a:r>
          </a:p>
          <a:p>
            <a:pPr marL="457200" indent="-457200" eaLnBrk="1" hangingPunct="1">
              <a:buFont typeface="Courier New" panose="02070309020205020404" pitchFamily="49" charset="0"/>
              <a:buChar char="o"/>
            </a:pPr>
            <a:endParaRPr lang="en-US" sz="3200" dirty="0"/>
          </a:p>
          <a:p>
            <a:pPr marL="457200" indent="-457200" eaLnBrk="1" hangingPunct="1">
              <a:buFont typeface="Courier New" panose="02070309020205020404" pitchFamily="49" charset="0"/>
              <a:buChar char="o"/>
            </a:pPr>
            <a:r>
              <a:rPr lang="en-US" sz="3200" dirty="0"/>
              <a:t>All policies related to purchasing, storage and use of supplies and equipment, and payroll must be adhered to </a:t>
            </a:r>
          </a:p>
          <a:p>
            <a:pPr marL="457200" indent="-457200" eaLnBrk="1" hangingPunct="1">
              <a:buFont typeface="Courier New" panose="02070309020205020404" pitchFamily="49" charset="0"/>
              <a:buChar char="o"/>
            </a:pP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026">
            <a:extLst>
              <a:ext uri="{FF2B5EF4-FFF2-40B4-BE49-F238E27FC236}">
                <a16:creationId xmlns:a16="http://schemas.microsoft.com/office/drawing/2014/main" id="{B2F866CE-D112-54D8-8B1A-03987F61F5AC}"/>
              </a:ext>
            </a:extLst>
          </p:cNvPr>
          <p:cNvSpPr>
            <a:spLocks noGrp="1" noChangeArrowheads="1"/>
          </p:cNvSpPr>
          <p:nvPr>
            <p:ph type="title"/>
          </p:nvPr>
        </p:nvSpPr>
        <p:spPr>
          <a:xfrm>
            <a:off x="729870" y="573958"/>
            <a:ext cx="5808663" cy="1143000"/>
          </a:xfrm>
        </p:spPr>
        <p:txBody>
          <a:bodyPr/>
          <a:lstStyle/>
          <a:p>
            <a:pPr eaLnBrk="1" hangingPunct="1"/>
            <a:r>
              <a:rPr lang="en-US" altLang="en-US" dirty="0">
                <a:latin typeface="Avenir Next LT Pro Demi" panose="020B0704020202020204" pitchFamily="34" charset="0"/>
              </a:rPr>
              <a:t>Fair Competition</a:t>
            </a:r>
          </a:p>
        </p:txBody>
      </p:sp>
      <p:sp>
        <p:nvSpPr>
          <p:cNvPr id="16387" name="Rectangle 1027">
            <a:extLst>
              <a:ext uri="{FF2B5EF4-FFF2-40B4-BE49-F238E27FC236}">
                <a16:creationId xmlns:a16="http://schemas.microsoft.com/office/drawing/2014/main" id="{887327B2-37DA-2367-7654-D7BB4C9E1797}"/>
              </a:ext>
            </a:extLst>
          </p:cNvPr>
          <p:cNvSpPr>
            <a:spLocks noGrp="1" noChangeArrowheads="1"/>
          </p:cNvSpPr>
          <p:nvPr>
            <p:ph type="body" idx="1"/>
          </p:nvPr>
        </p:nvSpPr>
        <p:spPr>
          <a:xfrm>
            <a:off x="559746" y="1669812"/>
            <a:ext cx="10962805" cy="4201021"/>
          </a:xfrm>
        </p:spPr>
        <p:txBody>
          <a:bodyPr>
            <a:normAutofit/>
          </a:bodyPr>
          <a:lstStyle/>
          <a:p>
            <a:pPr>
              <a:buFont typeface="Courier New" panose="02070309020205020404" pitchFamily="49" charset="0"/>
              <a:buChar char="o"/>
            </a:pPr>
            <a:r>
              <a:rPr lang="en-US" b="0" i="0" dirty="0">
                <a:solidFill>
                  <a:schemeClr val="tx1"/>
                </a:solidFill>
                <a:effectLst/>
                <a:highlight>
                  <a:srgbClr val="FFFFFF"/>
                </a:highlight>
              </a:rPr>
              <a:t>We do not prevent competition</a:t>
            </a:r>
          </a:p>
          <a:p>
            <a:pPr eaLnBrk="1" hangingPunct="1">
              <a:buFont typeface="Courier New" panose="02070309020205020404" pitchFamily="49" charset="0"/>
              <a:buChar char="o"/>
            </a:pPr>
            <a:r>
              <a:rPr lang="en-US" altLang="en-US" dirty="0">
                <a:solidFill>
                  <a:schemeClr val="tx1"/>
                </a:solidFill>
              </a:rPr>
              <a:t>No Vandalia Health employee, physician, or trustee may cooperate with competitors to fix prices, services, or discuss the possibility of doing so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a:extLst>
              <a:ext uri="{FF2B5EF4-FFF2-40B4-BE49-F238E27FC236}">
                <a16:creationId xmlns:a16="http://schemas.microsoft.com/office/drawing/2014/main" id="{1D428A5F-60A4-E0A3-74B0-8457C2F05AA8}"/>
              </a:ext>
            </a:extLst>
          </p:cNvPr>
          <p:cNvSpPr>
            <a:spLocks noGrp="1" noChangeArrowheads="1"/>
          </p:cNvSpPr>
          <p:nvPr>
            <p:ph type="title"/>
          </p:nvPr>
        </p:nvSpPr>
        <p:spPr>
          <a:xfrm>
            <a:off x="594258" y="459658"/>
            <a:ext cx="5105400" cy="1143000"/>
          </a:xfrm>
        </p:spPr>
        <p:txBody>
          <a:bodyPr/>
          <a:lstStyle/>
          <a:p>
            <a:pPr eaLnBrk="1" hangingPunct="1"/>
            <a:r>
              <a:rPr lang="en-US" altLang="en-US" dirty="0">
                <a:latin typeface="Avenir Next LT Pro Demi" panose="020B0704020202020204" pitchFamily="34" charset="0"/>
              </a:rPr>
              <a:t>Political Activity</a:t>
            </a:r>
          </a:p>
        </p:txBody>
      </p:sp>
      <p:sp>
        <p:nvSpPr>
          <p:cNvPr id="22531" name="Rectangle 1027">
            <a:extLst>
              <a:ext uri="{FF2B5EF4-FFF2-40B4-BE49-F238E27FC236}">
                <a16:creationId xmlns:a16="http://schemas.microsoft.com/office/drawing/2014/main" id="{7692A86F-D0AC-BB6A-A10F-1FBB353E6BF2}"/>
              </a:ext>
            </a:extLst>
          </p:cNvPr>
          <p:cNvSpPr>
            <a:spLocks noGrp="1" noChangeArrowheads="1"/>
          </p:cNvSpPr>
          <p:nvPr>
            <p:ph type="body" idx="1"/>
          </p:nvPr>
        </p:nvSpPr>
        <p:spPr>
          <a:xfrm>
            <a:off x="594258" y="1743389"/>
            <a:ext cx="10999596" cy="4114800"/>
          </a:xfrm>
        </p:spPr>
        <p:txBody>
          <a:bodyPr>
            <a:normAutofit/>
          </a:bodyPr>
          <a:lstStyle/>
          <a:p>
            <a:pPr>
              <a:buFont typeface="Courier New" panose="02070309020205020404" pitchFamily="49" charset="0"/>
              <a:buChar char="o"/>
            </a:pPr>
            <a:r>
              <a:rPr lang="en-US" dirty="0">
                <a:solidFill>
                  <a:schemeClr val="tx1"/>
                </a:solidFill>
              </a:rPr>
              <a:t>We do not use company time, funds, or resources on behalf of or in opposition of any political candidate or ballot issue, other than lobbying activity formally authorized by the Chief Executive Officer or his or her designee </a:t>
            </a:r>
          </a:p>
          <a:p>
            <a:pPr>
              <a:buFont typeface="Courier New" panose="02070309020205020404" pitchFamily="49" charset="0"/>
              <a:buChar char="o"/>
            </a:pPr>
            <a:r>
              <a:rPr lang="en-US" dirty="0">
                <a:solidFill>
                  <a:schemeClr val="tx1"/>
                </a:solidFill>
              </a:rPr>
              <a:t>Political campaigning, distributing political materials, or soliciting of funds is prohibited on all Vandalia Health facilities</a:t>
            </a:r>
            <a:endParaRPr lang="en-US" altLang="en-US"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C714D-02BA-4894-B7CF-0EAE627E851B}"/>
              </a:ext>
            </a:extLst>
          </p:cNvPr>
          <p:cNvSpPr>
            <a:spLocks noGrp="1"/>
          </p:cNvSpPr>
          <p:nvPr>
            <p:ph type="title"/>
          </p:nvPr>
        </p:nvSpPr>
        <p:spPr>
          <a:xfrm>
            <a:off x="742503" y="569167"/>
            <a:ext cx="10515600" cy="1121521"/>
          </a:xfrm>
        </p:spPr>
        <p:txBody>
          <a:bodyPr/>
          <a:lstStyle/>
          <a:p>
            <a:r>
              <a:rPr lang="en-US" dirty="0">
                <a:latin typeface="Avenir Next LT Pro Demi" panose="020B0704020202020204" pitchFamily="34" charset="0"/>
              </a:rPr>
              <a:t>Fraud, Waste, and Abuse Laws</a:t>
            </a:r>
          </a:p>
        </p:txBody>
      </p:sp>
      <p:sp>
        <p:nvSpPr>
          <p:cNvPr id="3" name="Content Placeholder 2">
            <a:extLst>
              <a:ext uri="{FF2B5EF4-FFF2-40B4-BE49-F238E27FC236}">
                <a16:creationId xmlns:a16="http://schemas.microsoft.com/office/drawing/2014/main" id="{E7A20FBE-A696-40D3-874A-0488AE876890}"/>
              </a:ext>
            </a:extLst>
          </p:cNvPr>
          <p:cNvSpPr>
            <a:spLocks noGrp="1"/>
          </p:cNvSpPr>
          <p:nvPr>
            <p:ph idx="1"/>
          </p:nvPr>
        </p:nvSpPr>
        <p:spPr>
          <a:xfrm>
            <a:off x="742502" y="1463318"/>
            <a:ext cx="11449498" cy="4416487"/>
          </a:xfrm>
        </p:spPr>
        <p:txBody>
          <a:bodyPr>
            <a:noAutofit/>
          </a:bodyPr>
          <a:lstStyle/>
          <a:p>
            <a:pPr>
              <a:buFont typeface="Courier New" panose="02070309020205020404" pitchFamily="49" charset="0"/>
              <a:buChar char="o"/>
            </a:pPr>
            <a:r>
              <a:rPr lang="en-US" sz="2400" b="1" dirty="0">
                <a:solidFill>
                  <a:schemeClr val="tx1"/>
                </a:solidFill>
              </a:rPr>
              <a:t>False Claims Act </a:t>
            </a:r>
            <a:r>
              <a:rPr lang="en-US" sz="2400" dirty="0">
                <a:solidFill>
                  <a:schemeClr val="tx1"/>
                </a:solidFill>
              </a:rPr>
              <a:t>- applies to any person who knowingly presents, or causes to be presented, false or fraudulent claims to the government. “Knowingly” does not mean that you necessarily did it on purpose; ignorance of the rules or reckless behavior also falls under this category. FCA also contains whistleblower protections. </a:t>
            </a:r>
          </a:p>
          <a:p>
            <a:pPr>
              <a:buFont typeface="Courier New" panose="02070309020205020404" pitchFamily="49" charset="0"/>
              <a:buChar char="o"/>
            </a:pPr>
            <a:r>
              <a:rPr lang="en-US" sz="2400" b="1" dirty="0">
                <a:solidFill>
                  <a:schemeClr val="tx1"/>
                </a:solidFill>
              </a:rPr>
              <a:t>Physician Self Referral Law </a:t>
            </a:r>
            <a:r>
              <a:rPr lang="en-US" sz="2400" dirty="0">
                <a:solidFill>
                  <a:schemeClr val="tx1"/>
                </a:solidFill>
              </a:rPr>
              <a:t>- commonly referred to as the Stark law, prohibits physicians from referring patients to receive “designated health services” payable by Medicare or Medicaid from entities with which the physician or an immediate family member has a financial relationship, unless an exception applies.</a:t>
            </a:r>
          </a:p>
          <a:p>
            <a:pPr>
              <a:buFont typeface="Courier New" panose="02070309020205020404" pitchFamily="49" charset="0"/>
              <a:buChar char="o"/>
            </a:pPr>
            <a:r>
              <a:rPr lang="en-US" sz="2400" b="1" dirty="0">
                <a:solidFill>
                  <a:schemeClr val="tx1"/>
                </a:solidFill>
              </a:rPr>
              <a:t>Anti Kickback Statute </a:t>
            </a:r>
            <a:r>
              <a:rPr lang="en-US" sz="2400" dirty="0">
                <a:solidFill>
                  <a:schemeClr val="tx1"/>
                </a:solidFill>
              </a:rPr>
              <a:t>- a criminal law that prohibits the knowing and willful payment of “remuneration” to induce or reward patient referrals or the generation of business involving any item or service payable by the Federal health care programs (e.g., drugs, supplies, or health care services for Medicare or Medicaid patients)</a:t>
            </a:r>
          </a:p>
        </p:txBody>
      </p:sp>
    </p:spTree>
    <p:extLst>
      <p:ext uri="{BB962C8B-B14F-4D97-AF65-F5344CB8AC3E}">
        <p14:creationId xmlns:p14="http://schemas.microsoft.com/office/powerpoint/2010/main" val="3862152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venir Next LT Pro Demi" panose="020B0704020202020204" pitchFamily="34" charset="0"/>
              </a:rPr>
              <a:t>Instructions</a:t>
            </a:r>
          </a:p>
        </p:txBody>
      </p:sp>
      <p:sp>
        <p:nvSpPr>
          <p:cNvPr id="3" name="Content Placeholder 2"/>
          <p:cNvSpPr>
            <a:spLocks noGrp="1"/>
          </p:cNvSpPr>
          <p:nvPr>
            <p:ph idx="1"/>
          </p:nvPr>
        </p:nvSpPr>
        <p:spPr/>
        <p:txBody>
          <a:bodyPr>
            <a:normAutofit/>
          </a:bodyPr>
          <a:lstStyle/>
          <a:p>
            <a:r>
              <a:rPr lang="en-US" dirty="0">
                <a:solidFill>
                  <a:schemeClr val="tx1"/>
                </a:solidFill>
              </a:rPr>
              <a:t>This presentation is an annual in-service for the Office Corporate Compliance for all employees of Vandalia Health System and its affiliates.</a:t>
            </a:r>
          </a:p>
          <a:p>
            <a:r>
              <a:rPr lang="en-US" dirty="0">
                <a:solidFill>
                  <a:schemeClr val="tx1"/>
                </a:solidFill>
              </a:rPr>
              <a:t>To receive credit for this training you must:</a:t>
            </a:r>
          </a:p>
          <a:p>
            <a:pPr lvl="1"/>
            <a:r>
              <a:rPr lang="en-US" sz="2800" dirty="0">
                <a:solidFill>
                  <a:schemeClr val="tx1"/>
                </a:solidFill>
              </a:rPr>
              <a:t>Review all the presentation materials</a:t>
            </a:r>
          </a:p>
          <a:p>
            <a:pPr lvl="1"/>
            <a:r>
              <a:rPr lang="en-US" sz="2800" dirty="0">
                <a:solidFill>
                  <a:schemeClr val="tx1"/>
                </a:solidFill>
              </a:rPr>
              <a:t>Score an 80% or higher on the knowledge-check quiz</a:t>
            </a:r>
          </a:p>
          <a:p>
            <a:r>
              <a:rPr lang="en-US" dirty="0">
                <a:solidFill>
                  <a:schemeClr val="tx1"/>
                </a:solidFill>
              </a:rPr>
              <a:t>If you have any questions, please contact the Office of Corporate Compliance at (304) 388-6160.</a:t>
            </a:r>
          </a:p>
        </p:txBody>
      </p:sp>
    </p:spTree>
    <p:extLst>
      <p:ext uri="{BB962C8B-B14F-4D97-AF65-F5344CB8AC3E}">
        <p14:creationId xmlns:p14="http://schemas.microsoft.com/office/powerpoint/2010/main" val="3438765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4799E0D-E84D-35A1-4642-DF8BBB3037BE}"/>
              </a:ext>
            </a:extLst>
          </p:cNvPr>
          <p:cNvSpPr>
            <a:spLocks noGrp="1" noChangeArrowheads="1"/>
          </p:cNvSpPr>
          <p:nvPr>
            <p:ph type="title"/>
          </p:nvPr>
        </p:nvSpPr>
        <p:spPr>
          <a:xfrm>
            <a:off x="676275" y="205572"/>
            <a:ext cx="11902697" cy="1371600"/>
          </a:xfrm>
        </p:spPr>
        <p:txBody>
          <a:bodyPr>
            <a:normAutofit/>
          </a:bodyPr>
          <a:lstStyle/>
          <a:p>
            <a:pPr eaLnBrk="1" hangingPunct="1"/>
            <a:r>
              <a:rPr lang="en-US" altLang="en-US" sz="3600" b="1" dirty="0">
                <a:latin typeface="Avenir Next LT Pro Demi" panose="020B0704020202020204" pitchFamily="34" charset="0"/>
              </a:rPr>
              <a:t>What are the Consequences of Non-Compliance?</a:t>
            </a:r>
          </a:p>
        </p:txBody>
      </p:sp>
      <p:sp>
        <p:nvSpPr>
          <p:cNvPr id="17411" name="Rectangle 3">
            <a:extLst>
              <a:ext uri="{FF2B5EF4-FFF2-40B4-BE49-F238E27FC236}">
                <a16:creationId xmlns:a16="http://schemas.microsoft.com/office/drawing/2014/main" id="{84AD0B1B-D26D-24BA-9DAF-DA5AEA8E6868}"/>
              </a:ext>
            </a:extLst>
          </p:cNvPr>
          <p:cNvSpPr>
            <a:spLocks noGrp="1" noChangeArrowheads="1"/>
          </p:cNvSpPr>
          <p:nvPr>
            <p:ph idx="1"/>
          </p:nvPr>
        </p:nvSpPr>
        <p:spPr>
          <a:xfrm>
            <a:off x="751669" y="1272371"/>
            <a:ext cx="11539283" cy="4622819"/>
          </a:xfrm>
        </p:spPr>
        <p:txBody>
          <a:bodyPr numCol="2">
            <a:noAutofit/>
          </a:bodyPr>
          <a:lstStyle/>
          <a:p>
            <a:pPr>
              <a:buFont typeface="Courier New" panose="02070309020205020404" pitchFamily="49" charset="0"/>
              <a:buChar char="o"/>
            </a:pPr>
            <a:r>
              <a:rPr lang="en-US" altLang="en-US" dirty="0">
                <a:solidFill>
                  <a:schemeClr val="tx1"/>
                </a:solidFill>
              </a:rPr>
              <a:t>Financial Costs</a:t>
            </a:r>
          </a:p>
          <a:p>
            <a:pPr lvl="1">
              <a:buFont typeface="Courier New" panose="02070309020205020404" pitchFamily="49" charset="0"/>
              <a:buChar char="o"/>
            </a:pPr>
            <a:r>
              <a:rPr lang="en-US" dirty="0">
                <a:solidFill>
                  <a:schemeClr val="tx1"/>
                </a:solidFill>
              </a:rPr>
              <a:t>Unexpected return of overpayments</a:t>
            </a:r>
          </a:p>
          <a:p>
            <a:pPr lvl="1">
              <a:buFont typeface="Courier New" panose="02070309020205020404" pitchFamily="49" charset="0"/>
              <a:buChar char="o"/>
            </a:pPr>
            <a:r>
              <a:rPr lang="en-US" dirty="0">
                <a:solidFill>
                  <a:schemeClr val="tx1"/>
                </a:solidFill>
              </a:rPr>
              <a:t>Settlements</a:t>
            </a:r>
          </a:p>
          <a:p>
            <a:pPr lvl="1">
              <a:buFont typeface="Courier New" panose="02070309020205020404" pitchFamily="49" charset="0"/>
              <a:buChar char="o"/>
            </a:pPr>
            <a:r>
              <a:rPr lang="en-US" dirty="0">
                <a:solidFill>
                  <a:schemeClr val="tx1"/>
                </a:solidFill>
              </a:rPr>
              <a:t>Damage awards</a:t>
            </a:r>
          </a:p>
          <a:p>
            <a:pPr>
              <a:buFont typeface="Courier New" panose="02070309020205020404" pitchFamily="49" charset="0"/>
              <a:buChar char="o"/>
            </a:pPr>
            <a:r>
              <a:rPr lang="en-US" dirty="0">
                <a:solidFill>
                  <a:schemeClr val="tx1"/>
                </a:solidFill>
              </a:rPr>
              <a:t>Operational Disruption</a:t>
            </a:r>
          </a:p>
          <a:p>
            <a:pPr lvl="1">
              <a:buFont typeface="Courier New" panose="02070309020205020404" pitchFamily="49" charset="0"/>
              <a:buChar char="o"/>
            </a:pPr>
            <a:r>
              <a:rPr lang="en-US" dirty="0">
                <a:solidFill>
                  <a:schemeClr val="tx1"/>
                </a:solidFill>
              </a:rPr>
              <a:t>Corporate integrity agreements</a:t>
            </a:r>
          </a:p>
          <a:p>
            <a:pPr lvl="1">
              <a:buFont typeface="Courier New" panose="02070309020205020404" pitchFamily="49" charset="0"/>
              <a:buChar char="o"/>
            </a:pPr>
            <a:r>
              <a:rPr lang="en-US" dirty="0">
                <a:solidFill>
                  <a:schemeClr val="tx1"/>
                </a:solidFill>
              </a:rPr>
              <a:t>Exclusions</a:t>
            </a:r>
          </a:p>
          <a:p>
            <a:pPr>
              <a:buFont typeface="Courier New" panose="02070309020205020404" pitchFamily="49" charset="0"/>
              <a:buChar char="o"/>
            </a:pPr>
            <a:r>
              <a:rPr lang="en-US" dirty="0">
                <a:solidFill>
                  <a:schemeClr val="tx1"/>
                </a:solidFill>
              </a:rPr>
              <a:t>Reputational Damage</a:t>
            </a:r>
          </a:p>
          <a:p>
            <a:pPr lvl="1">
              <a:buFont typeface="Courier New" panose="02070309020205020404" pitchFamily="49" charset="0"/>
              <a:buChar char="o"/>
            </a:pPr>
            <a:r>
              <a:rPr lang="en-US" dirty="0">
                <a:solidFill>
                  <a:schemeClr val="tx1"/>
                </a:solidFill>
              </a:rPr>
              <a:t>Loss of patient trust</a:t>
            </a:r>
          </a:p>
          <a:p>
            <a:pPr lvl="1">
              <a:buFont typeface="Courier New" panose="02070309020205020404" pitchFamily="49" charset="0"/>
              <a:buChar char="o"/>
            </a:pPr>
            <a:r>
              <a:rPr lang="en-US" dirty="0">
                <a:solidFill>
                  <a:schemeClr val="tx1"/>
                </a:solidFill>
              </a:rPr>
              <a:t>Damage to employee relationships</a:t>
            </a:r>
          </a:p>
          <a:p>
            <a:pPr lvl="1">
              <a:buFont typeface="Courier New" panose="02070309020205020404" pitchFamily="49" charset="0"/>
              <a:buChar char="o"/>
            </a:pPr>
            <a:r>
              <a:rPr lang="en-US" sz="2800" dirty="0">
                <a:solidFill>
                  <a:schemeClr val="tx1"/>
                </a:solidFill>
              </a:rPr>
              <a:t>Legal Repercussions</a:t>
            </a:r>
          </a:p>
          <a:p>
            <a:pPr lvl="2">
              <a:buFont typeface="Courier New" panose="02070309020205020404" pitchFamily="49" charset="0"/>
              <a:buChar char="o"/>
            </a:pPr>
            <a:r>
              <a:rPr lang="en-US" sz="2400" dirty="0">
                <a:solidFill>
                  <a:schemeClr val="tx1"/>
                </a:solidFill>
              </a:rPr>
              <a:t>Civil lawsuits</a:t>
            </a:r>
          </a:p>
          <a:p>
            <a:pPr lvl="2">
              <a:buFont typeface="Courier New" panose="02070309020205020404" pitchFamily="49" charset="0"/>
              <a:buChar char="o"/>
            </a:pPr>
            <a:r>
              <a:rPr lang="en-US" sz="2400" dirty="0">
                <a:solidFill>
                  <a:schemeClr val="tx1"/>
                </a:solidFill>
              </a:rPr>
              <a:t>Loss of licenses</a:t>
            </a:r>
          </a:p>
          <a:p>
            <a:pPr lvl="2">
              <a:buFont typeface="Courier New" panose="02070309020205020404" pitchFamily="49" charset="0"/>
              <a:buChar char="o"/>
            </a:pPr>
            <a:r>
              <a:rPr lang="en-US" sz="2400" dirty="0">
                <a:solidFill>
                  <a:schemeClr val="tx1"/>
                </a:solidFill>
              </a:rPr>
              <a:t>Criminal charges</a:t>
            </a:r>
          </a:p>
          <a:p>
            <a:pPr lvl="1">
              <a:buFont typeface="Courier New" panose="02070309020205020404" pitchFamily="49" charset="0"/>
              <a:buChar char="o"/>
            </a:pPr>
            <a:endParaRPr lang="en-US" dirty="0">
              <a:solidFill>
                <a:schemeClr val="tx1"/>
              </a:solidFill>
            </a:endParaRPr>
          </a:p>
          <a:p>
            <a:pPr marL="0" indent="0" algn="l">
              <a:buNone/>
            </a:pPr>
            <a:endParaRPr lang="en-US" b="0" i="0" dirty="0">
              <a:solidFill>
                <a:schemeClr val="tx1"/>
              </a:solidFill>
              <a:effectLst/>
            </a:endParaRPr>
          </a:p>
        </p:txBody>
      </p:sp>
    </p:spTree>
    <p:extLst>
      <p:ext uri="{BB962C8B-B14F-4D97-AF65-F5344CB8AC3E}">
        <p14:creationId xmlns:p14="http://schemas.microsoft.com/office/powerpoint/2010/main" val="1300367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1F18102-4D2F-0055-23A0-1199ECEE4DAC}"/>
              </a:ext>
            </a:extLst>
          </p:cNvPr>
          <p:cNvSpPr>
            <a:spLocks noGrp="1" noChangeArrowheads="1"/>
          </p:cNvSpPr>
          <p:nvPr>
            <p:ph type="title"/>
          </p:nvPr>
        </p:nvSpPr>
        <p:spPr>
          <a:xfrm>
            <a:off x="625809" y="575604"/>
            <a:ext cx="11713867" cy="1065963"/>
          </a:xfrm>
        </p:spPr>
        <p:txBody>
          <a:bodyPr rtlCol="0">
            <a:noAutofit/>
          </a:bodyPr>
          <a:lstStyle/>
          <a:p>
            <a:pPr>
              <a:lnSpc>
                <a:spcPct val="70000"/>
              </a:lnSpc>
              <a:defRPr/>
            </a:pPr>
            <a:r>
              <a:rPr lang="en-US" altLang="en-US" dirty="0">
                <a:latin typeface="Avenir Next LT Pro Demi" panose="020B0704020202020204" pitchFamily="34" charset="0"/>
              </a:rPr>
              <a:t>Your Commitments </a:t>
            </a:r>
            <a:br>
              <a:rPr lang="en-US" altLang="en-US" sz="3200" dirty="0"/>
            </a:br>
            <a:br>
              <a:rPr lang="en-US" altLang="en-US" sz="2400" dirty="0"/>
            </a:br>
            <a:r>
              <a:rPr lang="en-US" altLang="en-US" sz="2400" dirty="0"/>
              <a:t>	</a:t>
            </a:r>
          </a:p>
        </p:txBody>
      </p:sp>
      <p:sp>
        <p:nvSpPr>
          <p:cNvPr id="23555" name="Rectangle 3">
            <a:extLst>
              <a:ext uri="{FF2B5EF4-FFF2-40B4-BE49-F238E27FC236}">
                <a16:creationId xmlns:a16="http://schemas.microsoft.com/office/drawing/2014/main" id="{93854E80-1256-89B0-0B5C-AF6451775029}"/>
              </a:ext>
            </a:extLst>
          </p:cNvPr>
          <p:cNvSpPr>
            <a:spLocks noGrp="1" noChangeArrowheads="1"/>
          </p:cNvSpPr>
          <p:nvPr>
            <p:ph idx="1"/>
          </p:nvPr>
        </p:nvSpPr>
        <p:spPr>
          <a:xfrm>
            <a:off x="615178" y="1364565"/>
            <a:ext cx="11435024" cy="4917831"/>
          </a:xfrm>
        </p:spPr>
        <p:txBody>
          <a:bodyPr>
            <a:normAutofit/>
          </a:bodyPr>
          <a:lstStyle/>
          <a:p>
            <a:pPr eaLnBrk="1" hangingPunct="1">
              <a:lnSpc>
                <a:spcPct val="90000"/>
              </a:lnSpc>
              <a:buFont typeface="Courier New" panose="02070309020205020404" pitchFamily="49" charset="0"/>
              <a:buChar char="o"/>
            </a:pPr>
            <a:r>
              <a:rPr lang="en-US" altLang="en-US" dirty="0">
                <a:solidFill>
                  <a:schemeClr val="tx1"/>
                </a:solidFill>
              </a:rPr>
              <a:t>Attend required educational &amp; training sessions </a:t>
            </a:r>
          </a:p>
          <a:p>
            <a:pPr eaLnBrk="1" hangingPunct="1">
              <a:lnSpc>
                <a:spcPct val="90000"/>
              </a:lnSpc>
              <a:buFont typeface="Courier New" panose="02070309020205020404" pitchFamily="49" charset="0"/>
              <a:buChar char="o"/>
            </a:pPr>
            <a:r>
              <a:rPr lang="en-US" altLang="en-US" dirty="0">
                <a:solidFill>
                  <a:schemeClr val="tx1"/>
                </a:solidFill>
              </a:rPr>
              <a:t>Understand and adhere to the Compliance Policies and Code of Conduct </a:t>
            </a:r>
          </a:p>
          <a:p>
            <a:pPr eaLnBrk="1" hangingPunct="1">
              <a:lnSpc>
                <a:spcPct val="90000"/>
              </a:lnSpc>
              <a:buFont typeface="Courier New" panose="02070309020205020404" pitchFamily="49" charset="0"/>
              <a:buChar char="o"/>
            </a:pPr>
            <a:r>
              <a:rPr lang="en-US" altLang="en-US" dirty="0">
                <a:solidFill>
                  <a:schemeClr val="tx1"/>
                </a:solidFill>
              </a:rPr>
              <a:t>Complete all documents accurately and completely (e.g., medical records, patient bills, employee timecards, financial reports, purchase requests, etc.)</a:t>
            </a:r>
          </a:p>
          <a:p>
            <a:pPr eaLnBrk="1" hangingPunct="1">
              <a:lnSpc>
                <a:spcPct val="90000"/>
              </a:lnSpc>
              <a:buFont typeface="Courier New" panose="02070309020205020404" pitchFamily="49" charset="0"/>
              <a:buChar char="o"/>
            </a:pPr>
            <a:r>
              <a:rPr lang="en-US" altLang="en-US" dirty="0">
                <a:solidFill>
                  <a:schemeClr val="tx1"/>
                </a:solidFill>
              </a:rPr>
              <a:t>Cooperate with the Compliance Office and provide full access to all requested records, documents, reports, and files</a:t>
            </a:r>
          </a:p>
          <a:p>
            <a:pPr>
              <a:buFont typeface="Courier New" panose="02070309020205020404" pitchFamily="49" charset="0"/>
              <a:buChar char="o"/>
            </a:pPr>
            <a:r>
              <a:rPr lang="en-US" altLang="en-US" dirty="0">
                <a:solidFill>
                  <a:schemeClr val="tx1"/>
                </a:solidFill>
              </a:rPr>
              <a:t>Report any actual or suspected incident of fraud, abuse, or violation of the Code of Conduct</a:t>
            </a:r>
          </a:p>
          <a:p>
            <a:pPr eaLnBrk="1" hangingPunct="1">
              <a:lnSpc>
                <a:spcPct val="90000"/>
              </a:lnSpc>
              <a:buFont typeface="Courier New" panose="02070309020205020404" pitchFamily="49" charset="0"/>
              <a:buChar char="o"/>
            </a:pPr>
            <a:endParaRPr lang="en-US" altLang="en-US"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E1C68-4C8B-49F1-9721-5F6E61672F3C}"/>
              </a:ext>
            </a:extLst>
          </p:cNvPr>
          <p:cNvSpPr>
            <a:spLocks noGrp="1"/>
          </p:cNvSpPr>
          <p:nvPr>
            <p:ph type="title"/>
          </p:nvPr>
        </p:nvSpPr>
        <p:spPr>
          <a:xfrm>
            <a:off x="603668" y="245623"/>
            <a:ext cx="11112640" cy="1288754"/>
          </a:xfrm>
        </p:spPr>
        <p:txBody>
          <a:bodyPr>
            <a:noAutofit/>
          </a:bodyPr>
          <a:lstStyle/>
          <a:p>
            <a:r>
              <a:rPr lang="en-US" sz="3600" dirty="0">
                <a:latin typeface="Avenir Next LT Pro Demi" panose="020B0704020202020204" pitchFamily="34" charset="0"/>
              </a:rPr>
              <a:t>The Speak Up Hotline </a:t>
            </a:r>
            <a:endParaRPr lang="en-US" sz="3200" dirty="0">
              <a:latin typeface="Avenir Next LT Pro Demi" panose="020B0704020202020204" pitchFamily="34" charset="0"/>
            </a:endParaRPr>
          </a:p>
        </p:txBody>
      </p:sp>
      <p:sp>
        <p:nvSpPr>
          <p:cNvPr id="3" name="Content Placeholder 2">
            <a:extLst>
              <a:ext uri="{FF2B5EF4-FFF2-40B4-BE49-F238E27FC236}">
                <a16:creationId xmlns:a16="http://schemas.microsoft.com/office/drawing/2014/main" id="{4876E1C1-C47D-4084-B6C9-E6CD95A47465}"/>
              </a:ext>
            </a:extLst>
          </p:cNvPr>
          <p:cNvSpPr>
            <a:spLocks noGrp="1"/>
          </p:cNvSpPr>
          <p:nvPr>
            <p:ph idx="1"/>
          </p:nvPr>
        </p:nvSpPr>
        <p:spPr>
          <a:xfrm>
            <a:off x="391011" y="1390443"/>
            <a:ext cx="6709504" cy="4371033"/>
          </a:xfrm>
        </p:spPr>
        <p:txBody>
          <a:bodyPr>
            <a:noAutofit/>
          </a:bodyPr>
          <a:lstStyle/>
          <a:p>
            <a:pPr>
              <a:spcBef>
                <a:spcPts val="0"/>
              </a:spcBef>
              <a:buFont typeface="Courier New" panose="02070309020205020404" pitchFamily="49" charset="0"/>
              <a:buChar char="o"/>
            </a:pPr>
            <a:r>
              <a:rPr lang="en-US" dirty="0">
                <a:solidFill>
                  <a:schemeClr val="tx1"/>
                </a:solidFill>
              </a:rPr>
              <a:t>Visit: </a:t>
            </a:r>
            <a:r>
              <a:rPr lang="en-US" dirty="0">
                <a:solidFill>
                  <a:schemeClr val="tx1"/>
                </a:solidFill>
                <a:hlinkClick r:id="rId3">
                  <a:extLst>
                    <a:ext uri="{A12FA001-AC4F-418D-AE19-62706E023703}">
                      <ahyp:hlinkClr xmlns:ahyp="http://schemas.microsoft.com/office/drawing/2018/hyperlinkcolor" val="tx"/>
                    </a:ext>
                  </a:extLst>
                </a:hlinkClick>
              </a:rPr>
              <a:t>www.vandaliahealth.ethicspoint.com</a:t>
            </a:r>
            <a:r>
              <a:rPr lang="en-US" dirty="0">
                <a:solidFill>
                  <a:schemeClr val="tx1"/>
                </a:solidFill>
              </a:rPr>
              <a:t> </a:t>
            </a:r>
          </a:p>
          <a:p>
            <a:pPr>
              <a:spcBef>
                <a:spcPts val="0"/>
              </a:spcBef>
              <a:buFont typeface="Courier New" panose="02070309020205020404" pitchFamily="49" charset="0"/>
              <a:buChar char="o"/>
            </a:pPr>
            <a:endParaRPr lang="en-US" dirty="0">
              <a:solidFill>
                <a:schemeClr val="tx1"/>
              </a:solidFill>
            </a:endParaRPr>
          </a:p>
          <a:p>
            <a:pPr>
              <a:spcBef>
                <a:spcPts val="0"/>
              </a:spcBef>
              <a:buFont typeface="Courier New" panose="02070309020205020404" pitchFamily="49" charset="0"/>
              <a:buChar char="o"/>
            </a:pPr>
            <a:r>
              <a:rPr lang="en-US" dirty="0">
                <a:solidFill>
                  <a:schemeClr val="tx1"/>
                </a:solidFill>
              </a:rPr>
              <a:t>Call: 1-877-777-0787 </a:t>
            </a:r>
          </a:p>
          <a:p>
            <a:pPr>
              <a:spcBef>
                <a:spcPts val="0"/>
              </a:spcBef>
              <a:buFont typeface="Courier New" panose="02070309020205020404" pitchFamily="49" charset="0"/>
              <a:buChar char="o"/>
            </a:pPr>
            <a:endParaRPr lang="en-US" dirty="0">
              <a:solidFill>
                <a:schemeClr val="tx1"/>
              </a:solidFill>
            </a:endParaRPr>
          </a:p>
          <a:p>
            <a:pPr>
              <a:spcBef>
                <a:spcPts val="0"/>
              </a:spcBef>
              <a:buFont typeface="Courier New" panose="02070309020205020404" pitchFamily="49" charset="0"/>
              <a:buChar char="o"/>
            </a:pPr>
            <a:r>
              <a:rPr lang="en-US" dirty="0">
                <a:solidFill>
                  <a:schemeClr val="tx1"/>
                </a:solidFill>
              </a:rPr>
              <a:t>The Speak Up Line is available 24 hours a day, seven days a week and is staffed by a third-party company who will document your concerns and send the report to the Corporate Compliance Department.</a:t>
            </a:r>
          </a:p>
          <a:p>
            <a:pPr marL="0" indent="0">
              <a:spcBef>
                <a:spcPts val="0"/>
              </a:spcBef>
              <a:buNone/>
            </a:pPr>
            <a:endParaRPr lang="en-US" dirty="0">
              <a:solidFill>
                <a:schemeClr val="tx1"/>
              </a:solidFill>
            </a:endParaRPr>
          </a:p>
          <a:p>
            <a:pPr>
              <a:spcBef>
                <a:spcPts val="0"/>
              </a:spcBef>
              <a:buFont typeface="Courier New" panose="02070309020205020404" pitchFamily="49" charset="0"/>
              <a:buChar char="o"/>
            </a:pPr>
            <a:r>
              <a:rPr lang="en-US" b="1" dirty="0">
                <a:solidFill>
                  <a:schemeClr val="tx1"/>
                </a:solidFill>
              </a:rPr>
              <a:t>You may choose to remain anonymous</a:t>
            </a:r>
          </a:p>
        </p:txBody>
      </p:sp>
      <p:pic>
        <p:nvPicPr>
          <p:cNvPr id="4" name="Picture 3">
            <a:extLst>
              <a:ext uri="{FF2B5EF4-FFF2-40B4-BE49-F238E27FC236}">
                <a16:creationId xmlns:a16="http://schemas.microsoft.com/office/drawing/2014/main" id="{DB020C90-2229-548A-E7A3-1B54046EE5B4}"/>
              </a:ext>
            </a:extLst>
          </p:cNvPr>
          <p:cNvPicPr>
            <a:picLocks noChangeAspect="1"/>
          </p:cNvPicPr>
          <p:nvPr/>
        </p:nvPicPr>
        <p:blipFill rotWithShape="1">
          <a:blip r:embed="rId4"/>
          <a:srcRect l="3281" t="3975" r="1465" b="39359"/>
          <a:stretch/>
        </p:blipFill>
        <p:spPr>
          <a:xfrm>
            <a:off x="7376924" y="1742135"/>
            <a:ext cx="4126727" cy="3975652"/>
          </a:xfrm>
          <a:prstGeom prst="rect">
            <a:avLst/>
          </a:prstGeom>
          <a:ln>
            <a:solidFill>
              <a:schemeClr val="tx1"/>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62162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29D8A52-44A3-A75F-3765-A131280A277B}"/>
              </a:ext>
            </a:extLst>
          </p:cNvPr>
          <p:cNvSpPr>
            <a:spLocks noGrp="1"/>
          </p:cNvSpPr>
          <p:nvPr>
            <p:ph type="title"/>
          </p:nvPr>
        </p:nvSpPr>
        <p:spPr>
          <a:xfrm>
            <a:off x="732135" y="313261"/>
            <a:ext cx="9686441" cy="805912"/>
          </a:xfrm>
        </p:spPr>
        <p:txBody>
          <a:bodyPr>
            <a:normAutofit/>
          </a:bodyPr>
          <a:lstStyle/>
          <a:p>
            <a:r>
              <a:rPr lang="en-US" altLang="en-US" sz="4000" dirty="0">
                <a:latin typeface="Avenir Next LT Pro Demi" panose="020B0704020202020204" pitchFamily="34" charset="0"/>
              </a:rPr>
              <a:t>Other Reporting Mechanisms</a:t>
            </a:r>
            <a:endParaRPr lang="en-US" sz="4000" dirty="0">
              <a:latin typeface="Avenir Next LT Pro Demi" panose="020B0704020202020204" pitchFamily="34" charset="0"/>
            </a:endParaRPr>
          </a:p>
        </p:txBody>
      </p:sp>
      <p:sp>
        <p:nvSpPr>
          <p:cNvPr id="7" name="TextBox 6">
            <a:extLst>
              <a:ext uri="{FF2B5EF4-FFF2-40B4-BE49-F238E27FC236}">
                <a16:creationId xmlns:a16="http://schemas.microsoft.com/office/drawing/2014/main" id="{A39A4C8F-2A09-08FC-7826-3F1D114CE380}"/>
              </a:ext>
            </a:extLst>
          </p:cNvPr>
          <p:cNvSpPr txBox="1"/>
          <p:nvPr/>
        </p:nvSpPr>
        <p:spPr>
          <a:xfrm>
            <a:off x="732135" y="1328242"/>
            <a:ext cx="10188824" cy="3970318"/>
          </a:xfrm>
          <a:prstGeom prst="rect">
            <a:avLst/>
          </a:prstGeom>
          <a:noFill/>
        </p:spPr>
        <p:txBody>
          <a:bodyPr wrap="square">
            <a:spAutoFit/>
          </a:bodyPr>
          <a:lstStyle/>
          <a:p>
            <a:pPr marL="457200" indent="-457200">
              <a:buFont typeface="Courier New" panose="02070309020205020404" pitchFamily="49" charset="0"/>
              <a:buChar char="o"/>
            </a:pPr>
            <a:r>
              <a:rPr lang="en-US" sz="2800" b="1" dirty="0"/>
              <a:t>Phone: </a:t>
            </a:r>
            <a:r>
              <a:rPr lang="en-US" sz="2800" dirty="0"/>
              <a:t>(304) 388-6160</a:t>
            </a:r>
          </a:p>
          <a:p>
            <a:pPr marL="457200" indent="-457200">
              <a:buFont typeface="Courier New" panose="02070309020205020404" pitchFamily="49" charset="0"/>
              <a:buChar char="o"/>
            </a:pPr>
            <a:r>
              <a:rPr lang="en-US" sz="2800" b="1" dirty="0"/>
              <a:t>Email: </a:t>
            </a:r>
            <a:r>
              <a:rPr lang="en-US" sz="2800" dirty="0">
                <a:hlinkClick r:id="rId3"/>
              </a:rPr>
              <a:t>Compliance@vandaliahealth.org</a:t>
            </a:r>
            <a:r>
              <a:rPr lang="en-US" sz="2800" dirty="0"/>
              <a:t>  </a:t>
            </a:r>
          </a:p>
          <a:p>
            <a:pPr marL="457200" indent="-457200">
              <a:buFont typeface="Courier New" panose="02070309020205020404" pitchFamily="49" charset="0"/>
              <a:buChar char="o"/>
            </a:pPr>
            <a:r>
              <a:rPr lang="en-US" sz="2800" b="1" dirty="0"/>
              <a:t>Mail: </a:t>
            </a:r>
            <a:r>
              <a:rPr lang="en-US" sz="2800" dirty="0"/>
              <a:t>PO Box 1722 Charleston, WV 25302 </a:t>
            </a:r>
          </a:p>
          <a:p>
            <a:pPr marL="457200" indent="-457200">
              <a:buFont typeface="Courier New" panose="02070309020205020404" pitchFamily="49" charset="0"/>
              <a:buChar char="o"/>
            </a:pPr>
            <a:r>
              <a:rPr lang="en-US" sz="2800" b="1" dirty="0"/>
              <a:t>Fax: </a:t>
            </a:r>
            <a:r>
              <a:rPr lang="en-US" sz="2800" dirty="0"/>
              <a:t>(304) 388-6152</a:t>
            </a:r>
          </a:p>
          <a:p>
            <a:pPr marL="457200" indent="-457200">
              <a:buFont typeface="Courier New" panose="02070309020205020404" pitchFamily="49" charset="0"/>
              <a:buChar char="o"/>
            </a:pPr>
            <a:r>
              <a:rPr lang="en-US" sz="2800" b="1" dirty="0"/>
              <a:t>Contact your local Compliance Coordinator or Specialist</a:t>
            </a:r>
          </a:p>
          <a:p>
            <a:pPr marL="457200" indent="-457200">
              <a:buFont typeface="Courier New" panose="02070309020205020404" pitchFamily="49" charset="0"/>
              <a:buChar char="o"/>
            </a:pPr>
            <a:r>
              <a:rPr lang="en-US" sz="2800" b="1" dirty="0"/>
              <a:t>Contact the Chief Compliance Officer directly: </a:t>
            </a:r>
            <a:br>
              <a:rPr lang="en-US" sz="2800" b="1" dirty="0"/>
            </a:br>
            <a:r>
              <a:rPr lang="en-US" sz="2800" b="1" dirty="0"/>
              <a:t>		   </a:t>
            </a:r>
            <a:r>
              <a:rPr lang="en-US" sz="2800" dirty="0"/>
              <a:t>Myranda Pike </a:t>
            </a:r>
            <a:br>
              <a:rPr lang="en-US" sz="2800" dirty="0"/>
            </a:br>
            <a:r>
              <a:rPr lang="en-US" sz="2800" dirty="0"/>
              <a:t>		   Office Phone: (304) 388-6155 </a:t>
            </a:r>
            <a:br>
              <a:rPr lang="en-US" sz="2800" dirty="0"/>
            </a:br>
            <a:r>
              <a:rPr lang="en-US" sz="2800" dirty="0"/>
              <a:t>		   Email: </a:t>
            </a:r>
            <a:r>
              <a:rPr lang="en-US" sz="2800" dirty="0">
                <a:hlinkClick r:id="rId4"/>
              </a:rPr>
              <a:t>Myranda.Pike@vandaliahealth.org</a:t>
            </a:r>
            <a:r>
              <a:rPr lang="en-US" sz="2800" dirty="0"/>
              <a:t> </a:t>
            </a:r>
          </a:p>
        </p:txBody>
      </p:sp>
    </p:spTree>
    <p:extLst>
      <p:ext uri="{BB962C8B-B14F-4D97-AF65-F5344CB8AC3E}">
        <p14:creationId xmlns:p14="http://schemas.microsoft.com/office/powerpoint/2010/main" val="3874751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1F18102-4D2F-0055-23A0-1199ECEE4DAC}"/>
              </a:ext>
            </a:extLst>
          </p:cNvPr>
          <p:cNvSpPr>
            <a:spLocks noGrp="1" noChangeArrowheads="1"/>
          </p:cNvSpPr>
          <p:nvPr>
            <p:ph type="title"/>
          </p:nvPr>
        </p:nvSpPr>
        <p:spPr>
          <a:xfrm>
            <a:off x="700228" y="575604"/>
            <a:ext cx="11713867" cy="1065963"/>
          </a:xfrm>
        </p:spPr>
        <p:txBody>
          <a:bodyPr rtlCol="0">
            <a:noAutofit/>
          </a:bodyPr>
          <a:lstStyle/>
          <a:p>
            <a:pPr>
              <a:lnSpc>
                <a:spcPct val="70000"/>
              </a:lnSpc>
              <a:defRPr/>
            </a:pPr>
            <a:r>
              <a:rPr lang="en-US" altLang="en-US" dirty="0">
                <a:latin typeface="Avenir Next LT Pro Demi" panose="020B0704020202020204" pitchFamily="34" charset="0"/>
              </a:rPr>
              <a:t>Non-Retaliation</a:t>
            </a:r>
            <a:br>
              <a:rPr lang="en-US" altLang="en-US" sz="3200" dirty="0"/>
            </a:br>
            <a:br>
              <a:rPr lang="en-US" altLang="en-US" sz="2400" dirty="0"/>
            </a:br>
            <a:r>
              <a:rPr lang="en-US" altLang="en-US" sz="2400" dirty="0"/>
              <a:t>	</a:t>
            </a:r>
          </a:p>
        </p:txBody>
      </p:sp>
      <p:sp>
        <p:nvSpPr>
          <p:cNvPr id="23555" name="Rectangle 3">
            <a:extLst>
              <a:ext uri="{FF2B5EF4-FFF2-40B4-BE49-F238E27FC236}">
                <a16:creationId xmlns:a16="http://schemas.microsoft.com/office/drawing/2014/main" id="{93854E80-1256-89B0-0B5C-AF6451775029}"/>
              </a:ext>
            </a:extLst>
          </p:cNvPr>
          <p:cNvSpPr>
            <a:spLocks noGrp="1" noChangeArrowheads="1"/>
          </p:cNvSpPr>
          <p:nvPr>
            <p:ph idx="1"/>
          </p:nvPr>
        </p:nvSpPr>
        <p:spPr>
          <a:xfrm>
            <a:off x="721504" y="1364565"/>
            <a:ext cx="11435024" cy="4917831"/>
          </a:xfrm>
        </p:spPr>
        <p:txBody>
          <a:bodyPr>
            <a:normAutofit/>
          </a:bodyPr>
          <a:lstStyle/>
          <a:p>
            <a:pPr eaLnBrk="1" hangingPunct="1">
              <a:lnSpc>
                <a:spcPct val="90000"/>
              </a:lnSpc>
              <a:buFont typeface="Courier New" panose="02070309020205020404" pitchFamily="49" charset="0"/>
              <a:buChar char="o"/>
            </a:pPr>
            <a:r>
              <a:rPr lang="en-US" dirty="0">
                <a:solidFill>
                  <a:schemeClr val="tx1"/>
                </a:solidFill>
              </a:rPr>
              <a:t>Employees of Vandalia Health will experience no retaliation for asking questions, raising concerns, or reporting any suspected instance of inappropriate conduct including violations of our policies, practices, and any applicable law(s) </a:t>
            </a:r>
          </a:p>
          <a:p>
            <a:pPr eaLnBrk="1" hangingPunct="1">
              <a:lnSpc>
                <a:spcPct val="90000"/>
              </a:lnSpc>
              <a:buFont typeface="Courier New" panose="02070309020205020404" pitchFamily="49" charset="0"/>
              <a:buChar char="o"/>
            </a:pPr>
            <a:endParaRPr lang="en-US" altLang="en-US" dirty="0">
              <a:solidFill>
                <a:schemeClr val="tx1"/>
              </a:solidFill>
            </a:endParaRPr>
          </a:p>
        </p:txBody>
      </p:sp>
    </p:spTree>
    <p:extLst>
      <p:ext uri="{BB962C8B-B14F-4D97-AF65-F5344CB8AC3E}">
        <p14:creationId xmlns:p14="http://schemas.microsoft.com/office/powerpoint/2010/main" val="3069623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 y="2130222"/>
            <a:ext cx="12124267" cy="1298778"/>
          </a:xfrm>
        </p:spPr>
        <p:txBody>
          <a:bodyPr>
            <a:normAutofit fontScale="90000"/>
          </a:bodyPr>
          <a:lstStyle/>
          <a:p>
            <a:r>
              <a:rPr lang="en-US" dirty="0">
                <a:latin typeface="Avenir Next LT Pro Demi" panose="020B0704020202020204" pitchFamily="34" charset="0"/>
              </a:rPr>
              <a:t>Thank you for completing your annual compliance training. </a:t>
            </a:r>
            <a:br>
              <a:rPr lang="en-US" dirty="0">
                <a:latin typeface="Avenir Next LT Pro Demi" panose="020B0704020202020204" pitchFamily="34" charset="0"/>
              </a:rPr>
            </a:br>
            <a:endParaRPr lang="en-US" dirty="0">
              <a:solidFill>
                <a:srgbClr val="FF0000"/>
              </a:solidFill>
              <a:latin typeface="Avenir Next LT Pro Demi" panose="020B0704020202020204" pitchFamily="34" charset="0"/>
            </a:endParaRPr>
          </a:p>
        </p:txBody>
      </p:sp>
      <p:sp>
        <p:nvSpPr>
          <p:cNvPr id="5" name="Subtitle 4"/>
          <p:cNvSpPr>
            <a:spLocks noGrp="1"/>
          </p:cNvSpPr>
          <p:nvPr>
            <p:ph type="subTitle" idx="1"/>
          </p:nvPr>
        </p:nvSpPr>
        <p:spPr>
          <a:xfrm>
            <a:off x="1524000" y="2865438"/>
            <a:ext cx="9144000" cy="1655762"/>
          </a:xfrm>
        </p:spPr>
        <p:txBody>
          <a:bodyPr>
            <a:normAutofit/>
          </a:bodyPr>
          <a:lstStyle/>
          <a:p>
            <a:r>
              <a:rPr lang="en-US" sz="2800" dirty="0">
                <a:solidFill>
                  <a:schemeClr val="tx1"/>
                </a:solidFill>
              </a:rPr>
              <a:t>Contact the Office of Corporate Compliance at (304) 388-6160 with any follow up questions!</a:t>
            </a:r>
          </a:p>
        </p:txBody>
      </p:sp>
    </p:spTree>
    <p:extLst>
      <p:ext uri="{BB962C8B-B14F-4D97-AF65-F5344CB8AC3E}">
        <p14:creationId xmlns:p14="http://schemas.microsoft.com/office/powerpoint/2010/main" val="3851085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venir Next LT Pro Demi" panose="020B0704020202020204" pitchFamily="34" charset="0"/>
              </a:rPr>
              <a:t>Objectives</a:t>
            </a:r>
          </a:p>
        </p:txBody>
      </p:sp>
      <p:sp>
        <p:nvSpPr>
          <p:cNvPr id="3" name="Content Placeholder 2"/>
          <p:cNvSpPr>
            <a:spLocks noGrp="1"/>
          </p:cNvSpPr>
          <p:nvPr>
            <p:ph idx="1"/>
          </p:nvPr>
        </p:nvSpPr>
        <p:spPr/>
        <p:txBody>
          <a:bodyPr>
            <a:normAutofit/>
          </a:bodyPr>
          <a:lstStyle/>
          <a:p>
            <a:r>
              <a:rPr lang="en-US" dirty="0">
                <a:solidFill>
                  <a:schemeClr val="tx1"/>
                </a:solidFill>
              </a:rPr>
              <a:t>Understand what Compliance is</a:t>
            </a:r>
          </a:p>
          <a:p>
            <a:r>
              <a:rPr lang="en-US" dirty="0">
                <a:solidFill>
                  <a:schemeClr val="tx1"/>
                </a:solidFill>
              </a:rPr>
              <a:t>Understand how the Office of Corporate Compliance supports the Vandalia Health System</a:t>
            </a:r>
          </a:p>
          <a:p>
            <a:r>
              <a:rPr lang="en-US" dirty="0">
                <a:solidFill>
                  <a:schemeClr val="tx1"/>
                </a:solidFill>
              </a:rPr>
              <a:t>Code of Conduct Refresher </a:t>
            </a:r>
          </a:p>
          <a:p>
            <a:pPr lvl="1"/>
            <a:r>
              <a:rPr lang="en-US" sz="2800" dirty="0">
                <a:solidFill>
                  <a:schemeClr val="tx1"/>
                </a:solidFill>
              </a:rPr>
              <a:t>Ensure you are familiar with the Code of Conduct</a:t>
            </a:r>
          </a:p>
          <a:p>
            <a:r>
              <a:rPr lang="en-US" dirty="0">
                <a:solidFill>
                  <a:schemeClr val="tx1"/>
                </a:solidFill>
              </a:rPr>
              <a:t>Know how to report Compliance issues</a:t>
            </a:r>
          </a:p>
        </p:txBody>
      </p:sp>
    </p:spTree>
    <p:extLst>
      <p:ext uri="{BB962C8B-B14F-4D97-AF65-F5344CB8AC3E}">
        <p14:creationId xmlns:p14="http://schemas.microsoft.com/office/powerpoint/2010/main" val="1859045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FDEB8-3F5D-CCF7-D918-D52D3075DC79}"/>
              </a:ext>
            </a:extLst>
          </p:cNvPr>
          <p:cNvSpPr>
            <a:spLocks noGrp="1"/>
          </p:cNvSpPr>
          <p:nvPr>
            <p:ph type="title"/>
          </p:nvPr>
        </p:nvSpPr>
        <p:spPr/>
        <p:txBody>
          <a:bodyPr/>
          <a:lstStyle/>
          <a:p>
            <a:r>
              <a:rPr lang="en-US" dirty="0">
                <a:latin typeface="Avenir Next LT Pro Demi" panose="020B0704020202020204" pitchFamily="34" charset="0"/>
              </a:rPr>
              <a:t>The Office of Corporate Compliance</a:t>
            </a:r>
          </a:p>
        </p:txBody>
      </p:sp>
      <p:sp>
        <p:nvSpPr>
          <p:cNvPr id="3" name="Content Placeholder 2">
            <a:extLst>
              <a:ext uri="{FF2B5EF4-FFF2-40B4-BE49-F238E27FC236}">
                <a16:creationId xmlns:a16="http://schemas.microsoft.com/office/drawing/2014/main" id="{02D40323-9791-7179-7003-3FFB3B9C7A9D}"/>
              </a:ext>
            </a:extLst>
          </p:cNvPr>
          <p:cNvSpPr>
            <a:spLocks noGrp="1"/>
          </p:cNvSpPr>
          <p:nvPr>
            <p:ph idx="1"/>
          </p:nvPr>
        </p:nvSpPr>
        <p:spPr/>
        <p:txBody>
          <a:bodyPr>
            <a:normAutofit/>
          </a:bodyPr>
          <a:lstStyle/>
          <a:p>
            <a:pPr>
              <a:buFont typeface="Courier New" panose="02070309020205020404" pitchFamily="49" charset="0"/>
              <a:buChar char="o"/>
            </a:pPr>
            <a:r>
              <a:rPr lang="en-US" dirty="0">
                <a:solidFill>
                  <a:schemeClr val="tx1"/>
                </a:solidFill>
              </a:rPr>
              <a:t>Shared Service for all of Vandalia Health comprised of:</a:t>
            </a:r>
          </a:p>
          <a:p>
            <a:pPr lvl="1">
              <a:buFont typeface="Courier New" panose="02070309020205020404" pitchFamily="49" charset="0"/>
              <a:buChar char="o"/>
            </a:pPr>
            <a:r>
              <a:rPr lang="en-US" dirty="0">
                <a:solidFill>
                  <a:schemeClr val="tx1"/>
                </a:solidFill>
              </a:rPr>
              <a:t>Compliance Team- Representatives in each geography</a:t>
            </a:r>
          </a:p>
          <a:p>
            <a:pPr lvl="1">
              <a:buFont typeface="Courier New" panose="02070309020205020404" pitchFamily="49" charset="0"/>
              <a:buChar char="o"/>
            </a:pPr>
            <a:r>
              <a:rPr lang="en-US" dirty="0">
                <a:solidFill>
                  <a:schemeClr val="tx1"/>
                </a:solidFill>
              </a:rPr>
              <a:t>Internal Audit Team</a:t>
            </a:r>
          </a:p>
          <a:p>
            <a:pPr lvl="1">
              <a:buFont typeface="Courier New" panose="02070309020205020404" pitchFamily="49" charset="0"/>
              <a:buChar char="o"/>
            </a:pPr>
            <a:r>
              <a:rPr lang="en-US" dirty="0">
                <a:solidFill>
                  <a:schemeClr val="tx1"/>
                </a:solidFill>
              </a:rPr>
              <a:t>Privacy Team</a:t>
            </a:r>
          </a:p>
          <a:p>
            <a:pPr marL="0" indent="0">
              <a:buNone/>
            </a:pPr>
            <a:endParaRPr lang="en-US" dirty="0"/>
          </a:p>
          <a:p>
            <a:endParaRPr lang="en-US" dirty="0"/>
          </a:p>
        </p:txBody>
      </p:sp>
    </p:spTree>
    <p:extLst>
      <p:ext uri="{BB962C8B-B14F-4D97-AF65-F5344CB8AC3E}">
        <p14:creationId xmlns:p14="http://schemas.microsoft.com/office/powerpoint/2010/main" val="3954706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77F6EA65-23CB-FE3E-F7DD-84DB55E1149D}"/>
              </a:ext>
            </a:extLst>
          </p:cNvPr>
          <p:cNvSpPr>
            <a:spLocks noGrp="1" noChangeArrowheads="1"/>
          </p:cNvSpPr>
          <p:nvPr>
            <p:ph type="title"/>
          </p:nvPr>
        </p:nvSpPr>
        <p:spPr>
          <a:xfrm>
            <a:off x="659572" y="365580"/>
            <a:ext cx="10962754" cy="1206500"/>
          </a:xfrm>
        </p:spPr>
        <p:txBody>
          <a:bodyPr>
            <a:noAutofit/>
          </a:bodyPr>
          <a:lstStyle/>
          <a:p>
            <a:pPr eaLnBrk="1" hangingPunct="1"/>
            <a:r>
              <a:rPr lang="en-US" altLang="en-US" b="1" dirty="0">
                <a:latin typeface="Avenir Next LT Pro Demi" panose="020B0704020202020204" pitchFamily="34" charset="0"/>
              </a:rPr>
              <a:t>Our Purpose</a:t>
            </a:r>
          </a:p>
        </p:txBody>
      </p:sp>
      <p:sp>
        <p:nvSpPr>
          <p:cNvPr id="10243" name="Rectangle 3">
            <a:extLst>
              <a:ext uri="{FF2B5EF4-FFF2-40B4-BE49-F238E27FC236}">
                <a16:creationId xmlns:a16="http://schemas.microsoft.com/office/drawing/2014/main" id="{215611A2-8541-4FC4-147B-7941F90BB26D}"/>
              </a:ext>
            </a:extLst>
          </p:cNvPr>
          <p:cNvSpPr>
            <a:spLocks noGrp="1" noChangeArrowheads="1"/>
          </p:cNvSpPr>
          <p:nvPr>
            <p:ph idx="1"/>
          </p:nvPr>
        </p:nvSpPr>
        <p:spPr>
          <a:xfrm>
            <a:off x="734004" y="1447800"/>
            <a:ext cx="10669887" cy="4401178"/>
          </a:xfrm>
        </p:spPr>
        <p:txBody>
          <a:bodyPr>
            <a:normAutofit/>
          </a:bodyPr>
          <a:lstStyle/>
          <a:p>
            <a:pPr eaLnBrk="1" hangingPunct="1">
              <a:lnSpc>
                <a:spcPct val="90000"/>
              </a:lnSpc>
              <a:buFont typeface="Courier New" panose="02070309020205020404" pitchFamily="49" charset="0"/>
              <a:buChar char="o"/>
            </a:pPr>
            <a:r>
              <a:rPr lang="en-US" altLang="en-US" dirty="0">
                <a:solidFill>
                  <a:schemeClr val="tx1"/>
                </a:solidFill>
              </a:rPr>
              <a:t>To </a:t>
            </a:r>
            <a:r>
              <a:rPr lang="en-US" altLang="en-US" sz="3200" b="1" dirty="0">
                <a:solidFill>
                  <a:srgbClr val="E06287"/>
                </a:solidFill>
              </a:rPr>
              <a:t>Prevent, Detect, and Correct </a:t>
            </a:r>
            <a:r>
              <a:rPr lang="en-US" altLang="en-US" dirty="0">
                <a:solidFill>
                  <a:schemeClr val="tx1"/>
                </a:solidFill>
              </a:rPr>
              <a:t>noncompliance with applicable federal and state laws, rules, and regulations governing healthcare organizations</a:t>
            </a:r>
          </a:p>
          <a:p>
            <a:pPr eaLnBrk="1" hangingPunct="1">
              <a:lnSpc>
                <a:spcPct val="90000"/>
              </a:lnSpc>
              <a:buFont typeface="Courier New" panose="02070309020205020404" pitchFamily="49" charset="0"/>
              <a:buChar char="o"/>
            </a:pPr>
            <a:r>
              <a:rPr lang="en-US" altLang="en-US" dirty="0">
                <a:solidFill>
                  <a:schemeClr val="tx1"/>
                </a:solidFill>
              </a:rPr>
              <a:t>To adopt a </a:t>
            </a:r>
            <a:r>
              <a:rPr lang="en-US" altLang="en-US" sz="3200" b="1" dirty="0">
                <a:solidFill>
                  <a:srgbClr val="E06287"/>
                </a:solidFill>
              </a:rPr>
              <a:t>High Standard of Conduct</a:t>
            </a:r>
            <a:r>
              <a:rPr lang="en-US" altLang="en-US" sz="3200" dirty="0">
                <a:solidFill>
                  <a:srgbClr val="E06287"/>
                </a:solidFill>
              </a:rPr>
              <a:t> </a:t>
            </a:r>
            <a:r>
              <a:rPr lang="en-US" altLang="en-US" dirty="0">
                <a:solidFill>
                  <a:schemeClr val="tx1"/>
                </a:solidFill>
              </a:rPr>
              <a:t>for every individual affiliated with Vandalia Health</a:t>
            </a:r>
          </a:p>
          <a:p>
            <a:pPr eaLnBrk="1" hangingPunct="1">
              <a:lnSpc>
                <a:spcPct val="90000"/>
              </a:lnSpc>
              <a:buFont typeface="Courier New" panose="02070309020205020404" pitchFamily="49" charset="0"/>
              <a:buChar char="o"/>
            </a:pPr>
            <a:r>
              <a:rPr lang="en-US" altLang="en-US" dirty="0">
                <a:solidFill>
                  <a:schemeClr val="tx1"/>
                </a:solidFill>
              </a:rPr>
              <a:t>To support a </a:t>
            </a:r>
            <a:r>
              <a:rPr lang="en-US" altLang="en-US" sz="3200" b="1" dirty="0">
                <a:solidFill>
                  <a:srgbClr val="E06287"/>
                </a:solidFill>
              </a:rPr>
              <a:t>Culture of Compliance</a:t>
            </a:r>
            <a:r>
              <a:rPr lang="en-US" altLang="en-US" sz="3200" dirty="0">
                <a:solidFill>
                  <a:srgbClr val="E06287"/>
                </a:solidFill>
              </a:rPr>
              <a:t> </a:t>
            </a:r>
            <a:r>
              <a:rPr lang="en-US" altLang="en-US" dirty="0">
                <a:solidFill>
                  <a:schemeClr val="tx1"/>
                </a:solidFill>
              </a:rPr>
              <a:t>in our daily operations while in the pursuit of our mission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769" y="569167"/>
            <a:ext cx="10515600" cy="1121521"/>
          </a:xfrm>
        </p:spPr>
        <p:txBody>
          <a:bodyPr>
            <a:normAutofit/>
          </a:bodyPr>
          <a:lstStyle/>
          <a:p>
            <a:r>
              <a:rPr lang="en-US" dirty="0">
                <a:latin typeface="Avenir Next LT Pro Demi" panose="020B0704020202020204" pitchFamily="34" charset="0"/>
              </a:rPr>
              <a:t>What is Compliance?</a:t>
            </a:r>
          </a:p>
        </p:txBody>
      </p:sp>
      <p:sp>
        <p:nvSpPr>
          <p:cNvPr id="3" name="Content Placeholder 2"/>
          <p:cNvSpPr>
            <a:spLocks noGrp="1"/>
          </p:cNvSpPr>
          <p:nvPr>
            <p:ph idx="1"/>
          </p:nvPr>
        </p:nvSpPr>
        <p:spPr>
          <a:xfrm>
            <a:off x="785035" y="1825625"/>
            <a:ext cx="10515600" cy="3931363"/>
          </a:xfrm>
        </p:spPr>
        <p:txBody>
          <a:bodyPr>
            <a:normAutofit/>
          </a:bodyPr>
          <a:lstStyle/>
          <a:p>
            <a:pPr>
              <a:buFont typeface="Courier New" panose="02070309020205020404" pitchFamily="49" charset="0"/>
              <a:buChar char="o"/>
            </a:pPr>
            <a:r>
              <a:rPr lang="en-US" dirty="0">
                <a:solidFill>
                  <a:schemeClr val="tx1"/>
                </a:solidFill>
              </a:rPr>
              <a:t>Being aware of legal and ethical responsibilities</a:t>
            </a:r>
          </a:p>
          <a:p>
            <a:pPr>
              <a:buFont typeface="Courier New" panose="02070309020205020404" pitchFamily="49" charset="0"/>
              <a:buChar char="o"/>
            </a:pPr>
            <a:r>
              <a:rPr lang="en-US" dirty="0">
                <a:solidFill>
                  <a:schemeClr val="tx1"/>
                </a:solidFill>
              </a:rPr>
              <a:t>Abiding by all laws, regulations, Vandalia policies, and our Code of Conduct</a:t>
            </a:r>
          </a:p>
          <a:p>
            <a:pPr>
              <a:buFont typeface="Courier New" panose="02070309020205020404" pitchFamily="49" charset="0"/>
              <a:buChar char="o"/>
            </a:pPr>
            <a:r>
              <a:rPr lang="en-US" dirty="0">
                <a:solidFill>
                  <a:schemeClr val="tx1"/>
                </a:solidFill>
              </a:rPr>
              <a:t>Promoting ethical behavior</a:t>
            </a:r>
          </a:p>
          <a:p>
            <a:pPr>
              <a:buFont typeface="Courier New" panose="02070309020205020404" pitchFamily="49" charset="0"/>
              <a:buChar char="o"/>
            </a:pPr>
            <a:r>
              <a:rPr lang="en-US" dirty="0">
                <a:solidFill>
                  <a:schemeClr val="tx1"/>
                </a:solidFill>
              </a:rPr>
              <a:t>Recognizing areas of vulnerability</a:t>
            </a:r>
          </a:p>
          <a:p>
            <a:pPr>
              <a:buFont typeface="Courier New" panose="02070309020205020404" pitchFamily="49" charset="0"/>
              <a:buChar char="o"/>
            </a:pPr>
            <a:r>
              <a:rPr lang="en-US" dirty="0">
                <a:solidFill>
                  <a:schemeClr val="tx1"/>
                </a:solidFill>
              </a:rPr>
              <a:t>Reporting concerns or suspicious/improper activities</a:t>
            </a:r>
          </a:p>
          <a:p>
            <a:endParaRPr lang="en-US" dirty="0"/>
          </a:p>
        </p:txBody>
      </p:sp>
    </p:spTree>
    <p:extLst>
      <p:ext uri="{BB962C8B-B14F-4D97-AF65-F5344CB8AC3E}">
        <p14:creationId xmlns:p14="http://schemas.microsoft.com/office/powerpoint/2010/main" val="1754934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251" y="350836"/>
            <a:ext cx="9516534" cy="1219200"/>
          </a:xfrm>
        </p:spPr>
        <p:txBody>
          <a:bodyPr>
            <a:normAutofit/>
          </a:bodyPr>
          <a:lstStyle/>
          <a:p>
            <a:r>
              <a:rPr lang="en-US" dirty="0">
                <a:latin typeface="Avenir Next LT Pro Demi" panose="020B0704020202020204" pitchFamily="34" charset="0"/>
              </a:rPr>
              <a:t>Who is responsible for compliance?</a:t>
            </a:r>
          </a:p>
        </p:txBody>
      </p:sp>
      <p:sp>
        <p:nvSpPr>
          <p:cNvPr id="3" name="Content Placeholder 2"/>
          <p:cNvSpPr>
            <a:spLocks noGrp="1"/>
          </p:cNvSpPr>
          <p:nvPr>
            <p:ph idx="1"/>
          </p:nvPr>
        </p:nvSpPr>
        <p:spPr>
          <a:xfrm>
            <a:off x="765936" y="1337736"/>
            <a:ext cx="11216957" cy="4946106"/>
          </a:xfrm>
        </p:spPr>
        <p:txBody>
          <a:bodyPr>
            <a:normAutofit/>
          </a:bodyPr>
          <a:lstStyle/>
          <a:p>
            <a:pPr>
              <a:buFont typeface="Courier New" panose="02070309020205020404" pitchFamily="49" charset="0"/>
              <a:buChar char="o"/>
            </a:pPr>
            <a:r>
              <a:rPr lang="en-US" b="1" dirty="0">
                <a:solidFill>
                  <a:schemeClr val="tx1"/>
                </a:solidFill>
              </a:rPr>
              <a:t>Compliance is every employee’s responsibility</a:t>
            </a:r>
          </a:p>
          <a:p>
            <a:pPr lvl="1">
              <a:buFont typeface="Courier New" panose="02070309020205020404" pitchFamily="49" charset="0"/>
              <a:buChar char="o"/>
            </a:pPr>
            <a:r>
              <a:rPr lang="en-US" sz="2800" dirty="0">
                <a:solidFill>
                  <a:schemeClr val="tx1"/>
                </a:solidFill>
              </a:rPr>
              <a:t>Know the rules/policies &amp; procedures that apply to your job</a:t>
            </a:r>
          </a:p>
          <a:p>
            <a:pPr lvl="1">
              <a:buFont typeface="Courier New" panose="02070309020205020404" pitchFamily="49" charset="0"/>
              <a:buChar char="o"/>
            </a:pPr>
            <a:r>
              <a:rPr lang="en-US" sz="2800" dirty="0">
                <a:solidFill>
                  <a:schemeClr val="tx1"/>
                </a:solidFill>
              </a:rPr>
              <a:t>Report any suspected violations</a:t>
            </a:r>
          </a:p>
          <a:p>
            <a:pPr>
              <a:buFont typeface="Courier New" panose="02070309020205020404" pitchFamily="49" charset="0"/>
              <a:buChar char="o"/>
            </a:pPr>
            <a:r>
              <a:rPr lang="en-US" b="1" dirty="0">
                <a:solidFill>
                  <a:schemeClr val="tx1"/>
                </a:solidFill>
              </a:rPr>
              <a:t>Responsibility of Supervisors and Managers</a:t>
            </a:r>
          </a:p>
          <a:p>
            <a:pPr lvl="1">
              <a:buFont typeface="Courier New" panose="02070309020205020404" pitchFamily="49" charset="0"/>
              <a:buChar char="o"/>
            </a:pPr>
            <a:r>
              <a:rPr lang="en-US" sz="2800" dirty="0">
                <a:solidFill>
                  <a:schemeClr val="tx1"/>
                </a:solidFill>
              </a:rPr>
              <a:t>Build and maintain a culture of compliance</a:t>
            </a:r>
          </a:p>
          <a:p>
            <a:pPr lvl="1">
              <a:buFont typeface="Courier New" panose="02070309020205020404" pitchFamily="49" charset="0"/>
              <a:buChar char="o"/>
            </a:pPr>
            <a:r>
              <a:rPr lang="en-US" sz="2800" dirty="0">
                <a:solidFill>
                  <a:schemeClr val="tx1"/>
                </a:solidFill>
              </a:rPr>
              <a:t>Detect, prevent, and respond to compliance problems</a:t>
            </a:r>
          </a:p>
          <a:p>
            <a:pPr lvl="1">
              <a:buFont typeface="Courier New" panose="02070309020205020404" pitchFamily="49" charset="0"/>
              <a:buChar char="o"/>
            </a:pPr>
            <a:r>
              <a:rPr lang="en-US" sz="2800" dirty="0">
                <a:solidFill>
                  <a:schemeClr val="tx1"/>
                </a:solidFill>
              </a:rPr>
              <a:t>Prevent retaliation against employees who report violations</a:t>
            </a:r>
          </a:p>
          <a:p>
            <a:endParaRPr lang="en-US" dirty="0"/>
          </a:p>
        </p:txBody>
      </p:sp>
    </p:spTree>
    <p:extLst>
      <p:ext uri="{BB962C8B-B14F-4D97-AF65-F5344CB8AC3E}">
        <p14:creationId xmlns:p14="http://schemas.microsoft.com/office/powerpoint/2010/main" val="1891729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6832E-06AF-4F26-4655-C2EC5B0409ED}"/>
              </a:ext>
            </a:extLst>
          </p:cNvPr>
          <p:cNvSpPr>
            <a:spLocks noGrp="1"/>
          </p:cNvSpPr>
          <p:nvPr>
            <p:ph type="title"/>
          </p:nvPr>
        </p:nvSpPr>
        <p:spPr>
          <a:xfrm>
            <a:off x="649013" y="704104"/>
            <a:ext cx="10515600" cy="1888371"/>
          </a:xfrm>
        </p:spPr>
        <p:txBody>
          <a:bodyPr>
            <a:normAutofit fontScale="90000"/>
          </a:bodyPr>
          <a:lstStyle/>
          <a:p>
            <a:r>
              <a:rPr lang="en-US" dirty="0">
                <a:latin typeface="Avenir Next LT Pro Demi" panose="020B0704020202020204" pitchFamily="34" charset="0"/>
              </a:rPr>
              <a:t>Vandalia Health Code of Conduct</a:t>
            </a:r>
            <a:br>
              <a:rPr lang="en-US" dirty="0">
                <a:latin typeface="Avenir Next LT Pro Demi" panose="020B0704020202020204" pitchFamily="34" charset="0"/>
              </a:rPr>
            </a:br>
            <a:br>
              <a:rPr lang="en-US" dirty="0">
                <a:latin typeface="Avenir Next LT Pro Demi" panose="020B0704020202020204" pitchFamily="34" charset="0"/>
              </a:rPr>
            </a:br>
            <a:endParaRPr lang="en-US" dirty="0">
              <a:latin typeface="Avenir Next LT Pro Demi" panose="020B0704020202020204" pitchFamily="34" charset="0"/>
            </a:endParaRPr>
          </a:p>
        </p:txBody>
      </p:sp>
      <p:sp>
        <p:nvSpPr>
          <p:cNvPr id="3" name="Content Placeholder 2">
            <a:extLst>
              <a:ext uri="{FF2B5EF4-FFF2-40B4-BE49-F238E27FC236}">
                <a16:creationId xmlns:a16="http://schemas.microsoft.com/office/drawing/2014/main" id="{463A3DA6-F2E0-7098-CBED-BEFC616E1DC7}"/>
              </a:ext>
            </a:extLst>
          </p:cNvPr>
          <p:cNvSpPr>
            <a:spLocks noGrp="1"/>
          </p:cNvSpPr>
          <p:nvPr>
            <p:ph idx="1"/>
          </p:nvPr>
        </p:nvSpPr>
        <p:spPr>
          <a:xfrm>
            <a:off x="649013" y="1657978"/>
            <a:ext cx="10893974" cy="4212735"/>
          </a:xfrm>
        </p:spPr>
        <p:txBody>
          <a:bodyPr>
            <a:normAutofit/>
          </a:bodyPr>
          <a:lstStyle/>
          <a:p>
            <a:pPr eaLnBrk="1" hangingPunct="1">
              <a:buFont typeface="Courier New" panose="02070309020205020404" pitchFamily="49" charset="0"/>
              <a:buChar char="o"/>
            </a:pPr>
            <a:r>
              <a:rPr lang="en-US" sz="3000" dirty="0">
                <a:solidFill>
                  <a:schemeClr val="tx1"/>
                </a:solidFill>
              </a:rPr>
              <a:t>Sets forth the general principles which governs the behavior of all our employees, physicians, directors and trustees</a:t>
            </a:r>
          </a:p>
          <a:p>
            <a:pPr eaLnBrk="1" hangingPunct="1">
              <a:buFont typeface="Courier New" panose="02070309020205020404" pitchFamily="49" charset="0"/>
              <a:buChar char="o"/>
            </a:pPr>
            <a:r>
              <a:rPr lang="en-US" sz="3000" dirty="0">
                <a:solidFill>
                  <a:schemeClr val="tx1"/>
                </a:solidFill>
              </a:rPr>
              <a:t>Everyone should understand the policies and obligations specific to their roles</a:t>
            </a:r>
          </a:p>
          <a:p>
            <a:pPr eaLnBrk="1" hangingPunct="1">
              <a:buFont typeface="Courier New" panose="02070309020205020404" pitchFamily="49" charset="0"/>
              <a:buChar char="o"/>
            </a:pPr>
            <a:r>
              <a:rPr lang="en-US" sz="3000" dirty="0">
                <a:solidFill>
                  <a:schemeClr val="tx1"/>
                </a:solidFill>
              </a:rPr>
              <a:t>Violations of the Code of Conduct can result in corrective action, including termination</a:t>
            </a:r>
          </a:p>
          <a:p>
            <a:pPr eaLnBrk="1" hangingPunct="1">
              <a:buFont typeface="Courier New" panose="02070309020205020404" pitchFamily="49" charset="0"/>
              <a:buChar char="o"/>
            </a:pPr>
            <a:endParaRPr lang="en-US" sz="2800" dirty="0">
              <a:solidFill>
                <a:schemeClr val="tx1"/>
              </a:solidFill>
            </a:endParaRPr>
          </a:p>
          <a:p>
            <a:endParaRPr lang="en-US" dirty="0"/>
          </a:p>
        </p:txBody>
      </p:sp>
    </p:spTree>
    <p:extLst>
      <p:ext uri="{BB962C8B-B14F-4D97-AF65-F5344CB8AC3E}">
        <p14:creationId xmlns:p14="http://schemas.microsoft.com/office/powerpoint/2010/main" val="1619788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26">
            <a:extLst>
              <a:ext uri="{FF2B5EF4-FFF2-40B4-BE49-F238E27FC236}">
                <a16:creationId xmlns:a16="http://schemas.microsoft.com/office/drawing/2014/main" id="{0DFC9E6E-1A60-1F78-1328-F3FC85519CA2}"/>
              </a:ext>
            </a:extLst>
          </p:cNvPr>
          <p:cNvSpPr txBox="1">
            <a:spLocks noChangeArrowheads="1"/>
          </p:cNvSpPr>
          <p:nvPr/>
        </p:nvSpPr>
        <p:spPr>
          <a:xfrm>
            <a:off x="584757" y="360220"/>
            <a:ext cx="11446748" cy="10335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06287"/>
                </a:solidFill>
                <a:latin typeface="+mj-lt"/>
                <a:ea typeface="+mj-ea"/>
                <a:cs typeface="+mj-cs"/>
              </a:defRPr>
            </a:lvl1pPr>
          </a:lstStyle>
          <a:p>
            <a:r>
              <a:rPr lang="en-US" altLang="en-US" dirty="0">
                <a:latin typeface="Avenir Next LT Pro Demi" panose="020B0704020202020204" pitchFamily="34" charset="0"/>
              </a:rPr>
              <a:t>Confidentiality &amp; Honest Communications </a:t>
            </a:r>
          </a:p>
        </p:txBody>
      </p:sp>
      <p:sp>
        <p:nvSpPr>
          <p:cNvPr id="7" name="Rectangle 1027">
            <a:extLst>
              <a:ext uri="{FF2B5EF4-FFF2-40B4-BE49-F238E27FC236}">
                <a16:creationId xmlns:a16="http://schemas.microsoft.com/office/drawing/2014/main" id="{6B1C4518-7590-8679-B654-BB105522EF0A}"/>
              </a:ext>
            </a:extLst>
          </p:cNvPr>
          <p:cNvSpPr txBox="1">
            <a:spLocks noChangeArrowheads="1"/>
          </p:cNvSpPr>
          <p:nvPr/>
        </p:nvSpPr>
        <p:spPr>
          <a:xfrm>
            <a:off x="741347" y="1393808"/>
            <a:ext cx="10865896" cy="46452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3565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3565A"/>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3565A"/>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3565A"/>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3565A"/>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Courier New" panose="02070309020205020404" pitchFamily="49" charset="0"/>
              <a:buChar char="o"/>
            </a:pPr>
            <a:r>
              <a:rPr lang="en-US" altLang="en-US" sz="3000" dirty="0">
                <a:solidFill>
                  <a:schemeClr val="tx1"/>
                </a:solidFill>
              </a:rPr>
              <a:t>Patient information, intellectual property, trade secrets, and employee information of Vandalia Health are all to be held in highest confidence</a:t>
            </a:r>
          </a:p>
          <a:p>
            <a:pPr>
              <a:buFont typeface="Courier New" panose="02070309020205020404" pitchFamily="49" charset="0"/>
              <a:buChar char="o"/>
            </a:pPr>
            <a:r>
              <a:rPr lang="en-US" altLang="en-US" sz="3000" dirty="0">
                <a:solidFill>
                  <a:schemeClr val="tx1"/>
                </a:solidFill>
              </a:rPr>
              <a:t>No false or misleading statements or portrayal shall be made to any patient, person or entity doing business with Vandalia Health about the products, policies, or services of our organization, its patients, or its competitors </a:t>
            </a:r>
          </a:p>
        </p:txBody>
      </p:sp>
    </p:spTree>
    <p:extLst>
      <p:ext uri="{BB962C8B-B14F-4D97-AF65-F5344CB8AC3E}">
        <p14:creationId xmlns:p14="http://schemas.microsoft.com/office/powerpoint/2010/main" val="2576131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HPPTTemplate.potx" id="{9AE8253B-7DF4-40C1-9F82-CBECED8FF29D}" vid="{C9191335-8826-4396-8EAE-CCDA050DF6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c96148e-81f2-4fe4-adb7-fb64e99964ac">
      <Terms xmlns="http://schemas.microsoft.com/office/infopath/2007/PartnerControls"/>
    </lcf76f155ced4ddcb4097134ff3c332f>
    <TaxCatchAll xmlns="5eb5af07-d9f8-4e3c-b372-46b3ea4f644b" xsi:nil="true"/>
    <SharedWithUsers xmlns="5eb5af07-d9f8-4e3c-b372-46b3ea4f644b">
      <UserInfo>
        <DisplayName>Moreland, Melissa L.</DisplayName>
        <AccountId>225</AccountId>
        <AccountType/>
      </UserInfo>
      <UserInfo>
        <DisplayName>Lineberg, Skip</DisplayName>
        <AccountId>13</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3BD2EE75E34848ADE8B080CFF81BBB" ma:contentTypeVersion="12" ma:contentTypeDescription="Create a new document." ma:contentTypeScope="" ma:versionID="e44b4be00b3306217ca987cd9d4c2dd5">
  <xsd:schema xmlns:xsd="http://www.w3.org/2001/XMLSchema" xmlns:xs="http://www.w3.org/2001/XMLSchema" xmlns:p="http://schemas.microsoft.com/office/2006/metadata/properties" xmlns:ns2="bc96148e-81f2-4fe4-adb7-fb64e99964ac" xmlns:ns3="5eb5af07-d9f8-4e3c-b372-46b3ea4f644b" targetNamespace="http://schemas.microsoft.com/office/2006/metadata/properties" ma:root="true" ma:fieldsID="18ef96288d9fa4afe1bf7094d6f748fd" ns2:_="" ns3:_="">
    <xsd:import namespace="bc96148e-81f2-4fe4-adb7-fb64e99964ac"/>
    <xsd:import namespace="5eb5af07-d9f8-4e3c-b372-46b3ea4f644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96148e-81f2-4fe4-adb7-fb64e99964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263903fe-15b2-46db-8c3d-42cbf22e7f1e"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b5af07-d9f8-4e3c-b372-46b3ea4f644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de4c613-54c6-433c-b38d-b2ddc577a420}" ma:internalName="TaxCatchAll" ma:showField="CatchAllData" ma:web="5eb5af07-d9f8-4e3c-b372-46b3ea4f644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F1B530-2958-47AD-85EC-EABEDFA74B2F}">
  <ds:schemaRefs>
    <ds:schemaRef ds:uri="http://schemas.microsoft.com/sharepoint/v3/contenttype/forms"/>
  </ds:schemaRefs>
</ds:datastoreItem>
</file>

<file path=customXml/itemProps2.xml><?xml version="1.0" encoding="utf-8"?>
<ds:datastoreItem xmlns:ds="http://schemas.openxmlformats.org/officeDocument/2006/customXml" ds:itemID="{9C26A59E-CDD8-4A31-96E5-4E45EFB4C42F}">
  <ds:schemaRefs>
    <ds:schemaRef ds:uri="http://schemas.microsoft.com/office/2006/metadata/properties"/>
    <ds:schemaRef ds:uri="http://schemas.microsoft.com/office/infopath/2007/PartnerControls"/>
    <ds:schemaRef ds:uri="http://purl.org/dc/terms/"/>
    <ds:schemaRef ds:uri="5eb5af07-d9f8-4e3c-b372-46b3ea4f644b"/>
    <ds:schemaRef ds:uri="http://schemas.microsoft.com/office/2006/documentManagement/types"/>
    <ds:schemaRef ds:uri="bc96148e-81f2-4fe4-adb7-fb64e99964ac"/>
    <ds:schemaRef ds:uri="http://purl.org/dc/elements/1.1/"/>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44B92DC9-5A9F-4679-8509-A8A6E8B88C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96148e-81f2-4fe4-adb7-fb64e99964ac"/>
    <ds:schemaRef ds:uri="5eb5af07-d9f8-4e3c-b372-46b3ea4f64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VHPPTTemplate (1)</Template>
  <TotalTime>938</TotalTime>
  <Words>1500</Words>
  <Application>Microsoft Office PowerPoint</Application>
  <PresentationFormat>Widescreen</PresentationFormat>
  <Paragraphs>181</Paragraphs>
  <Slides>25</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Aptos</vt:lpstr>
      <vt:lpstr>Arial</vt:lpstr>
      <vt:lpstr>Avenir Next LT Pro Demi</vt:lpstr>
      <vt:lpstr>Calibri</vt:lpstr>
      <vt:lpstr>Calibri Light</vt:lpstr>
      <vt:lpstr>Courier New</vt:lpstr>
      <vt:lpstr>Office Theme</vt:lpstr>
      <vt:lpstr>2026 Annual Corporate Compliance Education</vt:lpstr>
      <vt:lpstr>Instructions</vt:lpstr>
      <vt:lpstr>Objectives</vt:lpstr>
      <vt:lpstr>The Office of Corporate Compliance</vt:lpstr>
      <vt:lpstr>Our Purpose</vt:lpstr>
      <vt:lpstr>What is Compliance?</vt:lpstr>
      <vt:lpstr>Who is responsible for compliance?</vt:lpstr>
      <vt:lpstr>Vandalia Health Code of Conduct  </vt:lpstr>
      <vt:lpstr>PowerPoint Presentation</vt:lpstr>
      <vt:lpstr>Confidential and Business Information</vt:lpstr>
      <vt:lpstr>What is fraud, waste, and abuse?</vt:lpstr>
      <vt:lpstr>What is fraud, waste, and abuse?</vt:lpstr>
      <vt:lpstr>What is fraud, waste, and abuse?</vt:lpstr>
      <vt:lpstr>Potential Fraud, Waste, or Abuse Indicators</vt:lpstr>
      <vt:lpstr>Conflict of Interest &amp; Improper Influence </vt:lpstr>
      <vt:lpstr>Use of Company Resources</vt:lpstr>
      <vt:lpstr>Fair Competition</vt:lpstr>
      <vt:lpstr>Political Activity</vt:lpstr>
      <vt:lpstr>Fraud, Waste, and Abuse Laws</vt:lpstr>
      <vt:lpstr>What are the Consequences of Non-Compliance?</vt:lpstr>
      <vt:lpstr>Your Commitments    </vt:lpstr>
      <vt:lpstr>The Speak Up Hotline </vt:lpstr>
      <vt:lpstr>Other Reporting Mechanisms</vt:lpstr>
      <vt:lpstr>Non-Retaliation   </vt:lpstr>
      <vt:lpstr>Thank you for completing your annual compliance training.  </vt:lpstr>
    </vt:vector>
  </TitlesOfParts>
  <Company>CAMC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McMillion, Matthew R.</dc:creator>
  <cp:lastModifiedBy>Rogers, Kristan E.</cp:lastModifiedBy>
  <cp:revision>6</cp:revision>
  <dcterms:created xsi:type="dcterms:W3CDTF">2024-09-18T12:11:38Z</dcterms:created>
  <dcterms:modified xsi:type="dcterms:W3CDTF">2025-12-11T14:52:59Z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0x010100E13BD2EE75E34848ADE8B080CFF81BBB</vt:lpwstr>
  </property>
</Properties>
</file>